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notesSlides/notesSlide9.xml" ContentType="application/vnd.openxmlformats-officedocument.presentationml.notesSlide+xml"/>
  <Override PartName="/ppt/embeddings/oleObject2.bin" ContentType="application/vnd.openxmlformats-officedocument.oleObject"/>
  <Override PartName="/ppt/notesSlides/notesSlide10.xml" ContentType="application/vnd.openxmlformats-officedocument.presentationml.notesSlide+xml"/>
  <Override PartName="/ppt/embeddings/oleObject3.bin" ContentType="application/vnd.openxmlformats-officedocument.oleObject"/>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19.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5.xml" ContentType="application/vnd.openxmlformats-officedocument.presentationml.tags+xml"/>
  <Override PartName="/ppt/notesSlides/notesSlide25.xml" ContentType="application/vnd.openxmlformats-officedocument.presentationml.notesSlide+xml"/>
  <Override PartName="/ppt/embeddings/oleObject8.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embeddings/oleObject9.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8" r:id="rId2"/>
    <p:sldId id="269" r:id="rId3"/>
    <p:sldId id="267" r:id="rId4"/>
    <p:sldId id="256" r:id="rId5"/>
    <p:sldId id="270" r:id="rId6"/>
    <p:sldId id="335" r:id="rId7"/>
    <p:sldId id="328" r:id="rId8"/>
    <p:sldId id="258" r:id="rId9"/>
    <p:sldId id="259" r:id="rId10"/>
    <p:sldId id="257" r:id="rId11"/>
    <p:sldId id="278" r:id="rId12"/>
    <p:sldId id="301" r:id="rId13"/>
    <p:sldId id="302" r:id="rId14"/>
    <p:sldId id="279" r:id="rId15"/>
    <p:sldId id="260" r:id="rId16"/>
    <p:sldId id="329" r:id="rId17"/>
    <p:sldId id="330" r:id="rId18"/>
    <p:sldId id="261" r:id="rId19"/>
    <p:sldId id="262" r:id="rId20"/>
    <p:sldId id="314" r:id="rId21"/>
    <p:sldId id="315" r:id="rId22"/>
    <p:sldId id="316" r:id="rId23"/>
    <p:sldId id="293" r:id="rId24"/>
    <p:sldId id="283" r:id="rId25"/>
    <p:sldId id="265" r:id="rId26"/>
    <p:sldId id="284" r:id="rId27"/>
    <p:sldId id="326" r:id="rId28"/>
    <p:sldId id="327" r:id="rId29"/>
    <p:sldId id="325" r:id="rId30"/>
    <p:sldId id="263" r:id="rId31"/>
    <p:sldId id="331" r:id="rId32"/>
    <p:sldId id="332" r:id="rId33"/>
    <p:sldId id="333" r:id="rId34"/>
    <p:sldId id="334" r:id="rId35"/>
    <p:sldId id="266" r:id="rId3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32" d="100"/>
          <a:sy n="132" d="100"/>
        </p:scale>
        <p:origin x="-76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CC93E2E-AD57-467A-8203-8D705744D2A3}" type="datetimeFigureOut">
              <a:rPr lang="en-US"/>
              <a:pPr>
                <a:defRPr/>
              </a:pPr>
              <a:t>2017-03-02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F710E28-0BB4-44F6-A887-45D10AAB7C11}" type="slidenum">
              <a:rPr lang="en-CA"/>
              <a:pPr>
                <a:defRPr/>
              </a:pPr>
              <a:t>‹#›</a:t>
            </a:fld>
            <a:endParaRPr lang="en-CA"/>
          </a:p>
        </p:txBody>
      </p:sp>
    </p:spTree>
    <p:extLst>
      <p:ext uri="{BB962C8B-B14F-4D97-AF65-F5344CB8AC3E}">
        <p14:creationId xmlns:p14="http://schemas.microsoft.com/office/powerpoint/2010/main" val="6262152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notesMaster" Target="../notesMasters/notesMaster1.xml"/><Relationship Id="rId3"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notesMaster" Target="../notesMasters/notesMaster1.xml"/><Relationship Id="rId3"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notesMaster" Target="../notesMasters/notesMaster1.xml"/><Relationship Id="rId3"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notesMaster" Target="../notesMasters/notesMaster1.xml"/><Relationship Id="rId3"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notesMaster" Target="../notesMasters/notesMaster1.xml"/><Relationship Id="rId3"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1E0EAF-6514-4CED-ACD9-B9F5D2DEB215}" type="slidenum">
              <a:rPr lang="en-CA" smtClean="0"/>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C661ED-ECDA-406A-8900-425774DCC653}" type="slidenum">
              <a:rPr lang="en-CA" smtClean="0"/>
              <a:pPr/>
              <a:t>10</a:t>
            </a:fld>
            <a:endParaRPr lang="en-C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AAC8C01-693F-4514-B0ED-4C522DEAC9F3}" type="slidenum">
              <a:rPr lang="en-US" smtClean="0"/>
              <a:pPr/>
              <a:t>11</a:t>
            </a:fld>
            <a:endParaRPr lang="en-US" smtClean="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smtClean="0"/>
              <a:t>devbio8e-fig-14-08-2.jpg</a:t>
            </a:r>
            <a:br>
              <a:rPr lang="en-US" smtClean="0"/>
            </a:b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26E909-68FF-6E4B-8DAD-560207D50C9C}" type="slidenum">
              <a:rPr lang="en-US"/>
              <a:pPr/>
              <a:t>12</a:t>
            </a:fld>
            <a:endParaRPr lang="en-US"/>
          </a:p>
        </p:txBody>
      </p:sp>
      <p:sp>
        <p:nvSpPr>
          <p:cNvPr id="306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6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ACFF7D-8CAD-4849-904A-A7999CCF9A2C}" type="slidenum">
              <a:rPr lang="en-US"/>
              <a:pPr/>
              <a:t>13</a:t>
            </a:fld>
            <a:endParaRPr lang="en-US"/>
          </a:p>
        </p:txBody>
      </p:sp>
      <p:sp>
        <p:nvSpPr>
          <p:cNvPr id="307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D4894CA-F83B-4B63-AA9C-2636384731D9}" type="slidenum">
              <a:rPr lang="en-US" smtClean="0"/>
              <a:pPr/>
              <a:t>14</a:t>
            </a:fld>
            <a:endParaRPr lang="en-US" smtClean="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smtClean="0"/>
              <a:t>devbio8e-fig-14-09-0.jpg</a:t>
            </a:r>
            <a:br>
              <a:rPr lang="en-US" smtClean="0"/>
            </a:b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3C45A2-127C-4400-A4BF-FCBE7B42D626}" type="slidenum">
              <a:rPr lang="en-CA" smtClean="0"/>
              <a:pPr/>
              <a:t>15</a:t>
            </a:fld>
            <a:endParaRPr lang="en-C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17.7  Anterior-posterior specification of the somites. (A) When presomitic mesoderm (PSM) that would ordinarily form thoracic somites is transplanted into a region in a younger embryo (caudal to the first somite) that would ordinarily give rise to cervical (neck) somites, the grafted mesoderm differentiates according to its original position and forms ribs in the neck. (B) A mouse lacking ribs is formed when the </a:t>
            </a:r>
            <a:r>
              <a:rPr lang="en-US" i="1" dirty="0" smtClean="0"/>
              <a:t>Hoxa10 </a:t>
            </a:r>
            <a:r>
              <a:rPr lang="en-US" dirty="0" smtClean="0"/>
              <a:t>gene is expressed throughout the presomitic mesoderm. (C) A “snakelike” mouse, having ribs on every vertebra, is formed when the </a:t>
            </a:r>
            <a:r>
              <a:rPr lang="en-US" i="1" dirty="0" smtClean="0"/>
              <a:t>Hoxb6 </a:t>
            </a:r>
            <a:r>
              <a:rPr lang="en-US" dirty="0" smtClean="0"/>
              <a:t>gene is expressed throughout the presomitic mesoderm. (A after Kieny et al. 1972; B from Vinagre et al. 2010, courtesy of M. Mallo; C from Casaca et al. 2016.) </a:t>
            </a:r>
          </a:p>
          <a:p>
            <a:endParaRPr lang="en-US" dirty="0"/>
          </a:p>
        </p:txBody>
      </p:sp>
      <p:sp>
        <p:nvSpPr>
          <p:cNvPr id="4" name="Slide Number Placeholder 3"/>
          <p:cNvSpPr>
            <a:spLocks noGrp="1"/>
          </p:cNvSpPr>
          <p:nvPr>
            <p:ph type="sldNum" sz="quarter" idx="10"/>
          </p:nvPr>
        </p:nvSpPr>
        <p:spPr/>
        <p:txBody>
          <a:bodyPr/>
          <a:lstStyle/>
          <a:p>
            <a:fld id="{B11FA646-5BA4-2540-B87F-8ED0E4574DDD}"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17.7  Anterior-posterior specification of the somites. (A) When presomitic mesoderm (PSM) that would ordinarily form thoracic somites is transplanted into a region in a younger embryo (caudal to the first somite) that would ordinarily give rise to cervical (neck) somites, the grafted mesoderm differentiates according to its original position and forms ribs in the neck. (B) A mouse lacking ribs is formed when the </a:t>
            </a:r>
            <a:r>
              <a:rPr lang="en-US" i="1" dirty="0" smtClean="0"/>
              <a:t>Hoxa10 </a:t>
            </a:r>
            <a:r>
              <a:rPr lang="en-US" dirty="0" smtClean="0"/>
              <a:t>gene is expressed throughout the presomitic mesoderm. (C) A “snakelike” mouse, having ribs on every vertebra, is formed when the </a:t>
            </a:r>
            <a:r>
              <a:rPr lang="en-US" i="1" dirty="0" smtClean="0"/>
              <a:t>Hoxb6 </a:t>
            </a:r>
            <a:r>
              <a:rPr lang="en-US" dirty="0" smtClean="0"/>
              <a:t>gene is expressed throughout the presomitic mesoderm. (A after Kieny et al. 1972; B from Vinagre et al. 2010, courtesy of M. Mallo; C from Casaca et al. 2016.) </a:t>
            </a:r>
          </a:p>
          <a:p>
            <a:endParaRPr lang="en-US" dirty="0"/>
          </a:p>
        </p:txBody>
      </p:sp>
      <p:sp>
        <p:nvSpPr>
          <p:cNvPr id="4" name="Slide Number Placeholder 3"/>
          <p:cNvSpPr>
            <a:spLocks noGrp="1"/>
          </p:cNvSpPr>
          <p:nvPr>
            <p:ph type="sldNum" sz="quarter" idx="10"/>
          </p:nvPr>
        </p:nvSpPr>
        <p:spPr/>
        <p:txBody>
          <a:bodyPr/>
          <a:lstStyle/>
          <a:p>
            <a:fld id="{B11FA646-5BA4-2540-B87F-8ED0E4574DDD}"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B9A30F-5567-4E7F-BFD6-AEE3261AF11E}" type="slidenum">
              <a:rPr lang="en-CA" smtClean="0"/>
              <a:pPr/>
              <a:t>18</a:t>
            </a:fld>
            <a:endParaRPr lang="en-CA"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5EA162-24A2-4269-9652-58ED8D31FA13}" type="slidenum">
              <a:rPr lang="en-CA" smtClean="0"/>
              <a:pPr/>
              <a:t>19</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96DB09A-4E0A-4F37-B555-DFB7E6E81843}" type="slidenum">
              <a:rPr lang="en-US" smtClean="0"/>
              <a:pPr/>
              <a:t>2</a:t>
            </a:fld>
            <a:endParaRPr lang="en-US" smtClean="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smtClean="0"/>
              <a:t>devbio8e-chptopener-14.jpg</a:t>
            </a:r>
            <a:br>
              <a:rPr lang="en-US" smtClean="0"/>
            </a:b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D60AA8-6906-B147-9549-34257839C0D1}" type="slidenum">
              <a:rPr lang="en-US"/>
              <a:pPr/>
              <a:t>20</a:t>
            </a:fld>
            <a:endParaRPr lang="en-US"/>
          </a:p>
        </p:txBody>
      </p:sp>
      <p:sp>
        <p:nvSpPr>
          <p:cNvPr id="319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9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961DB0-7201-734C-ABC0-71D1D55DFD7F}" type="slidenum">
              <a:rPr lang="en-US"/>
              <a:pPr/>
              <a:t>21</a:t>
            </a:fld>
            <a:endParaRPr lang="en-US"/>
          </a:p>
        </p:txBody>
      </p:sp>
      <p:sp>
        <p:nvSpPr>
          <p:cNvPr id="320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EA2C1D-25A7-004B-9206-C07157E85CE6}" type="slidenum">
              <a:rPr lang="en-US"/>
              <a:pPr/>
              <a:t>22</a:t>
            </a:fld>
            <a:endParaRPr lang="en-US"/>
          </a:p>
        </p:txBody>
      </p:sp>
      <p:sp>
        <p:nvSpPr>
          <p:cNvPr id="321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1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82F48C-2BD0-0142-B25D-C3FFB99095F4}" type="slidenum">
              <a:rPr lang="en-US"/>
              <a:pPr/>
              <a:t>23</a:t>
            </a:fld>
            <a:endParaRPr lang="en-US"/>
          </a:p>
        </p:txBody>
      </p:sp>
      <p:sp>
        <p:nvSpPr>
          <p:cNvPr id="297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004A183-C7D4-4513-AC6D-B8DCBE3703CD}" type="slidenum">
              <a:rPr lang="en-US" smtClean="0"/>
              <a:pPr/>
              <a:t>24</a:t>
            </a:fld>
            <a:endParaRPr lang="en-US"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smtClean="0"/>
              <a:t>devbio8e-fig-14-12-0.jpg</a:t>
            </a:r>
            <a:br>
              <a:rPr lang="en-US" smtClean="0"/>
            </a:b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C71F50-DA83-40F0-86C9-0B8F3C67E3F3}" type="slidenum">
              <a:rPr lang="en-CA" smtClean="0"/>
              <a:pPr/>
              <a:t>25</a:t>
            </a:fld>
            <a:endParaRPr lang="en-CA"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CA">
              <a:latin typeface="Calibri" charset="0"/>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DD1EB8A-A280-5942-ADE5-1378503402FE}" type="slidenum">
              <a:rPr lang="en-CA"/>
              <a:pPr eaLnBrk="1" hangingPunct="1"/>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077E7B-797E-B047-B8D1-5FD74359CB73}" type="slidenum">
              <a:rPr lang="en-US"/>
              <a:pPr/>
              <a:t>27</a:t>
            </a:fld>
            <a:endParaRPr lang="en-US"/>
          </a:p>
        </p:txBody>
      </p:sp>
      <p:sp>
        <p:nvSpPr>
          <p:cNvPr id="331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1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0F4149-B533-A145-84F2-6FF87547E38B}" type="slidenum">
              <a:rPr lang="en-US"/>
              <a:pPr/>
              <a:t>28</a:t>
            </a:fld>
            <a:endParaRPr lang="en-US"/>
          </a:p>
        </p:txBody>
      </p:sp>
      <p:sp>
        <p:nvSpPr>
          <p:cNvPr id="332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AED17A-86A5-0148-9628-F9AB633CF3E6}" type="slidenum">
              <a:rPr lang="en-US"/>
              <a:pPr/>
              <a:t>29</a:t>
            </a:fld>
            <a:endParaRPr lang="en-US"/>
          </a:p>
        </p:txBody>
      </p:sp>
      <p:sp>
        <p:nvSpPr>
          <p:cNvPr id="330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497C17-EEFC-41DE-A568-69BA5B4629C3}" type="slidenum">
              <a:rPr lang="en-CA" smtClean="0"/>
              <a:pPr/>
              <a:t>3</a:t>
            </a:fld>
            <a:endParaRPr lang="en-CA"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A71670-7DD4-4045-9396-AA1A671902B7}" type="slidenum">
              <a:rPr lang="en-CA" smtClean="0"/>
              <a:pPr/>
              <a:t>30</a:t>
            </a:fld>
            <a:endParaRPr lang="en-CA"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17.24  Scleraxis is expressed in the progenitors of the tendons. (A) In situ hybridization showing the pattern of scleraxis expression in the developing chick embryo. (B) Limb, wrist, and digits of a newborn mouse, showing scleraxis (fused to GFP) in the tendons (green) connecting muscles (stained red with antibodies to myosin). The neurons have been stained blue by antibodies to neurofilament proteins. (A from Schweitzer et al. 2001, courtesy of R. Schweitzer; B courtesy of A. K. Lewis and G. Kardon.)</a:t>
            </a:r>
            <a:endParaRPr lang="en-US" dirty="0"/>
          </a:p>
        </p:txBody>
      </p:sp>
      <p:sp>
        <p:nvSpPr>
          <p:cNvPr id="4" name="Slide Number Placeholder 3"/>
          <p:cNvSpPr>
            <a:spLocks noGrp="1"/>
          </p:cNvSpPr>
          <p:nvPr>
            <p:ph type="sldNum" sz="quarter" idx="10"/>
          </p:nvPr>
        </p:nvSpPr>
        <p:spPr/>
        <p:txBody>
          <a:bodyPr/>
          <a:lstStyle/>
          <a:p>
            <a:fld id="{B11FA646-5BA4-2540-B87F-8ED0E4574DDD}"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17.28  Ablating Noggin-secreting epiblast cells results in severe muscle defects. Noggin-secreting epiblast cells were ablated in stage 2 chick embryos using antibodies against G8. (A) The control embryo has normal morphology (upper photograph) and abundant staining of myosin (lower photograph, red) in the muscles. (B) Embryos whose Noggin-secreting epiblast cells are ablated have severe eye defects, severely reduced somatic musculature, and herniation of abdominal organs through the thin abdominal wall (upper photograph, arrow). Severely reduced musculature (sparse myosin in lower photograph) is characteristic of these embryos. (From Gerhart et al. 2006, courtesy of J. Gerhart and M. George-Weinstein.)</a:t>
            </a:r>
          </a:p>
          <a:p>
            <a:endParaRPr lang="en-US" dirty="0"/>
          </a:p>
        </p:txBody>
      </p:sp>
      <p:sp>
        <p:nvSpPr>
          <p:cNvPr id="4" name="Slide Number Placeholder 3"/>
          <p:cNvSpPr>
            <a:spLocks noGrp="1"/>
          </p:cNvSpPr>
          <p:nvPr>
            <p:ph type="sldNum" sz="quarter" idx="10"/>
          </p:nvPr>
        </p:nvSpPr>
        <p:spPr/>
        <p:txBody>
          <a:bodyPr/>
          <a:lstStyle/>
          <a:p>
            <a:fld id="{B11FA646-5BA4-2540-B87F-8ED0E4574DDD}"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17.24  Scleraxis is expressed in the progenitors of the tendons. (A) In situ hybridization showing the pattern of scleraxis expression in the developing chick embryo. (B) Limb, wrist, and digits of a newborn mouse, showing scleraxis (fused to GFP) in the tendons (green) connecting muscles (stained red with antibodies to myosin). The neurons have been stained blue by antibodies to neurofilament proteins. (A from Schweitzer et al. 2001, courtesy of R. Schweitzer; B courtesy of A. K. Lewis and G. Kardon.)</a:t>
            </a:r>
          </a:p>
          <a:p>
            <a:endParaRPr lang="en-US" dirty="0"/>
          </a:p>
        </p:txBody>
      </p:sp>
      <p:sp>
        <p:nvSpPr>
          <p:cNvPr id="4" name="Slide Number Placeholder 3"/>
          <p:cNvSpPr>
            <a:spLocks noGrp="1"/>
          </p:cNvSpPr>
          <p:nvPr>
            <p:ph type="sldNum" sz="quarter" idx="10"/>
          </p:nvPr>
        </p:nvSpPr>
        <p:spPr/>
        <p:txBody>
          <a:bodyPr/>
          <a:lstStyle/>
          <a:p>
            <a:fld id="{B11FA646-5BA4-2540-B87F-8ED0E4574DDD}"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17.34  A loss-of-function mutation in the </a:t>
            </a:r>
            <a:r>
              <a:rPr lang="en-US" i="1" dirty="0" smtClean="0"/>
              <a:t>myostatin</a:t>
            </a:r>
            <a:r>
              <a:rPr lang="en-US" dirty="0" smtClean="0"/>
              <a:t> gene of whippets. (A) Whippets are a typically slender breed, bred for speed and dog racing. (B) Although the homozygous loss-of-function condition is not advantageous, heterozygotes have more muscle power and are significantly overrepresented among the top racers (see Mosher et al. 2007). (A © kustudio/Shutterstock; B © Bruce Stotesbury/PostMedia News/Zuma Press.)</a:t>
            </a:r>
          </a:p>
          <a:p>
            <a:endParaRPr lang="en-US" dirty="0"/>
          </a:p>
        </p:txBody>
      </p:sp>
      <p:sp>
        <p:nvSpPr>
          <p:cNvPr id="4" name="Slide Number Placeholder 3"/>
          <p:cNvSpPr>
            <a:spLocks noGrp="1"/>
          </p:cNvSpPr>
          <p:nvPr>
            <p:ph type="sldNum" sz="quarter" idx="10"/>
          </p:nvPr>
        </p:nvSpPr>
        <p:spPr/>
        <p:txBody>
          <a:bodyPr/>
          <a:lstStyle/>
          <a:p>
            <a:fld id="{B11FA646-5BA4-2540-B87F-8ED0E4574DDD}"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EB9A2E-44DB-49A9-96BE-211960238222}" type="slidenum">
              <a:rPr lang="en-CA" smtClean="0"/>
              <a:pPr/>
              <a:t>35</a:t>
            </a:fld>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EB887A-8C25-460E-8A5B-66FB07E79D76}" type="slidenum">
              <a:rPr lang="en-CA" smtClean="0"/>
              <a:pPr/>
              <a:t>4</a:t>
            </a:fld>
            <a:endParaRPr lang="en-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15FED8B-55FE-4D5F-9C7D-EA5B4656A764}" type="slidenum">
              <a:rPr lang="en-US" smtClean="0"/>
              <a:pPr/>
              <a:t>5</a:t>
            </a:fld>
            <a:endParaRPr lang="en-US"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smtClean="0"/>
              <a:t>devbio8e-fig-14-03-0.jpg</a:t>
            </a:r>
            <a:br>
              <a:rPr lang="en-US" smtClean="0"/>
            </a:b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Chapter 17 Opener  What, when, where, and how many?</a:t>
            </a:r>
          </a:p>
          <a:p>
            <a:endParaRPr lang="en-US" dirty="0"/>
          </a:p>
        </p:txBody>
      </p:sp>
      <p:sp>
        <p:nvSpPr>
          <p:cNvPr id="4" name="Slide Number Placeholder 3"/>
          <p:cNvSpPr>
            <a:spLocks noGrp="1"/>
          </p:cNvSpPr>
          <p:nvPr>
            <p:ph type="sldNum" sz="quarter" idx="10"/>
          </p:nvPr>
        </p:nvSpPr>
        <p:spPr/>
        <p:txBody>
          <a:bodyPr/>
          <a:lstStyle/>
          <a:p>
            <a:fld id="{B11FA646-5BA4-2540-B87F-8ED0E4574DDD}"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17.9  Neural tube and somites seen by scanning electron microscopy. When the surface ectoderm is peeled away, well-formed somites are revealed, along with paraxial mesoderm (bottom right) that has not yet separated into distinct somites. A rounding of the paraxial mesoderm into a somitomere (area inside brackets) is seen at the lower left, and neural crest cells can be seen migrating ventrally from the roof of the neural tube. (Courtesy of K. W. Tosney.)</a:t>
            </a:r>
          </a:p>
          <a:p>
            <a:endParaRPr lang="en-US" dirty="0"/>
          </a:p>
        </p:txBody>
      </p:sp>
      <p:sp>
        <p:nvSpPr>
          <p:cNvPr id="4" name="Slide Number Placeholder 3"/>
          <p:cNvSpPr>
            <a:spLocks noGrp="1"/>
          </p:cNvSpPr>
          <p:nvPr>
            <p:ph type="sldNum" sz="quarter" idx="10"/>
          </p:nvPr>
        </p:nvSpPr>
        <p:spPr/>
        <p:txBody>
          <a:bodyPr/>
          <a:lstStyle/>
          <a:p>
            <a:fld id="{B11FA646-5BA4-2540-B87F-8ED0E4574DD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4B8D47-154B-4889-95CE-32CB91700394}" type="slidenum">
              <a:rPr lang="en-CA" smtClean="0"/>
              <a:pPr/>
              <a:t>8</a:t>
            </a:fld>
            <a:endParaRPr lang="en-C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40B143-70D8-43A2-8A57-DFA7DCF304F6}" type="slidenum">
              <a:rPr lang="en-CA" smtClean="0"/>
              <a:pPr/>
              <a:t>9</a:t>
            </a:fld>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01E9DF-ED84-46A1-AE1F-A166075F64EF}" type="slidenum">
              <a:rPr lang="en-US"/>
              <a:pPr>
                <a:defRPr/>
              </a:pPr>
              <a:t>‹#›</a:t>
            </a:fld>
            <a:endParaRPr lang="en-US"/>
          </a:p>
        </p:txBody>
      </p:sp>
    </p:spTree>
  </p:cSld>
  <p:clrMapOvr>
    <a:masterClrMapping/>
  </p:clrMapOvr>
  <p:transition xmlns:p14="http://schemas.microsoft.com/office/powerpoint/2010/mai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40436B-A948-4CED-9965-D078A16DE8F6}" type="slidenum">
              <a:rPr lang="en-US"/>
              <a:pPr>
                <a:defRPr/>
              </a:pPr>
              <a:t>‹#›</a:t>
            </a:fld>
            <a:endParaRPr lang="en-US"/>
          </a:p>
        </p:txBody>
      </p:sp>
    </p:spTree>
  </p:cSld>
  <p:clrMapOvr>
    <a:masterClrMapping/>
  </p:clrMapOvr>
  <p:transition xmlns:p14="http://schemas.microsoft.com/office/powerpoint/2010/mai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347C28-BDEA-412A-97B5-4480EC2194CA}" type="slidenum">
              <a:rPr lang="en-US"/>
              <a:pPr>
                <a:defRPr/>
              </a:pPr>
              <a:t>‹#›</a:t>
            </a:fld>
            <a:endParaRPr lang="en-US"/>
          </a:p>
        </p:txBody>
      </p:sp>
    </p:spTree>
  </p:cSld>
  <p:clrMapOvr>
    <a:masterClrMapping/>
  </p:clrMapOvr>
  <p:transition xmlns:p14="http://schemas.microsoft.com/office/powerpoint/2010/mai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E70707-6B56-490E-9728-8C31DEE05F82}" type="slidenum">
              <a:rPr lang="en-US"/>
              <a:pPr>
                <a:defRPr/>
              </a:pPr>
              <a:t>‹#›</a:t>
            </a:fld>
            <a:endParaRPr lang="en-US"/>
          </a:p>
        </p:txBody>
      </p:sp>
    </p:spTree>
  </p:cSld>
  <p:clrMapOvr>
    <a:masterClrMapping/>
  </p:clrMapOvr>
  <p:transition xmlns:p14="http://schemas.microsoft.com/office/powerpoint/2010/mai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9F5F97-42F2-407F-92FF-0F6A3761632F}" type="slidenum">
              <a:rPr lang="en-US"/>
              <a:pPr>
                <a:defRPr/>
              </a:pPr>
              <a:t>‹#›</a:t>
            </a:fld>
            <a:endParaRPr lang="en-US"/>
          </a:p>
        </p:txBody>
      </p:sp>
    </p:spTree>
  </p:cSld>
  <p:clrMapOvr>
    <a:masterClrMapping/>
  </p:clrMapOvr>
  <p:transition xmlns:p14="http://schemas.microsoft.com/office/powerpoint/2010/mai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C6D229-3589-4DFA-95AB-7AAA606BD741}" type="slidenum">
              <a:rPr lang="en-US"/>
              <a:pPr>
                <a:defRPr/>
              </a:pPr>
              <a:t>‹#›</a:t>
            </a:fld>
            <a:endParaRPr lang="en-US"/>
          </a:p>
        </p:txBody>
      </p:sp>
    </p:spTree>
  </p:cSld>
  <p:clrMapOvr>
    <a:masterClrMapping/>
  </p:clrMapOvr>
  <p:transition xmlns:p14="http://schemas.microsoft.com/office/powerpoint/2010/mai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6E7D9F9-0999-4E23-BE09-32C0500FE08F}" type="slidenum">
              <a:rPr lang="en-US"/>
              <a:pPr>
                <a:defRPr/>
              </a:pPr>
              <a:t>‹#›</a:t>
            </a:fld>
            <a:endParaRPr lang="en-US"/>
          </a:p>
        </p:txBody>
      </p:sp>
    </p:spTree>
  </p:cSld>
  <p:clrMapOvr>
    <a:masterClrMapping/>
  </p:clrMapOvr>
  <p:transition xmlns:p14="http://schemas.microsoft.com/office/powerpoint/2010/mai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298C42D-10BB-49AE-BBE4-62494EF026ED}" type="slidenum">
              <a:rPr lang="en-US"/>
              <a:pPr>
                <a:defRPr/>
              </a:pPr>
              <a:t>‹#›</a:t>
            </a:fld>
            <a:endParaRPr lang="en-US"/>
          </a:p>
        </p:txBody>
      </p:sp>
    </p:spTree>
  </p:cSld>
  <p:clrMapOvr>
    <a:masterClrMapping/>
  </p:clrMapOvr>
  <p:transition xmlns:p14="http://schemas.microsoft.com/office/powerpoint/2010/mai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C37D7F2-BFBD-45A7-9AAF-B74769183215}" type="slidenum">
              <a:rPr lang="en-US"/>
              <a:pPr>
                <a:defRPr/>
              </a:pPr>
              <a:t>‹#›</a:t>
            </a:fld>
            <a:endParaRPr lang="en-US"/>
          </a:p>
        </p:txBody>
      </p:sp>
    </p:spTree>
  </p:cSld>
  <p:clrMapOvr>
    <a:masterClrMapping/>
  </p:clrMapOvr>
  <p:transition xmlns:p14="http://schemas.microsoft.com/office/powerpoint/2010/mai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9FA7E6-DCB5-4C54-AB1E-2E93EEAB614E}" type="slidenum">
              <a:rPr lang="en-US"/>
              <a:pPr>
                <a:defRPr/>
              </a:pPr>
              <a:t>‹#›</a:t>
            </a:fld>
            <a:endParaRPr lang="en-US"/>
          </a:p>
        </p:txBody>
      </p:sp>
    </p:spTree>
  </p:cSld>
  <p:clrMapOvr>
    <a:masterClrMapping/>
  </p:clrMapOvr>
  <p:transition xmlns:p14="http://schemas.microsoft.com/office/powerpoint/2010/mai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AF7EF9-825C-4354-ABAE-17BDC6D7E49F}" type="slidenum">
              <a:rPr lang="en-US"/>
              <a:pPr>
                <a:defRPr/>
              </a:pPr>
              <a:t>‹#›</a:t>
            </a:fld>
            <a:endParaRPr lang="en-US"/>
          </a:p>
        </p:txBody>
      </p:sp>
    </p:spTree>
  </p:cSld>
  <p:clrMapOvr>
    <a:masterClrMapping/>
  </p:clrMapOvr>
  <p:transition xmlns:p14="http://schemas.microsoft.com/office/powerpoint/2010/main">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FEBDFAB-4F3F-4793-B333-8AA0C9223D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3.bin"/><Relationship Id="rId5" Type="http://schemas.openxmlformats.org/officeDocument/2006/relationships/image" Target="../media/image9.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4.bin"/><Relationship Id="rId5" Type="http://schemas.openxmlformats.org/officeDocument/2006/relationships/image" Target="../media/image17.png"/><Relationship Id="rId6" Type="http://schemas.openxmlformats.org/officeDocument/2006/relationships/oleObject" Target="../embeddings/oleObject5.bin"/><Relationship Id="rId7" Type="http://schemas.openxmlformats.org/officeDocument/2006/relationships/image" Target="../media/image18.png"/><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6.bin"/><Relationship Id="rId5" Type="http://schemas.openxmlformats.org/officeDocument/2006/relationships/image" Target="../media/image19.png"/><Relationship Id="rId6" Type="http://schemas.openxmlformats.org/officeDocument/2006/relationships/oleObject" Target="../embeddings/oleObject7.bin"/><Relationship Id="rId7" Type="http://schemas.openxmlformats.org/officeDocument/2006/relationships/image" Target="../media/image20.png"/><Relationship Id="rId1" Type="http://schemas.openxmlformats.org/officeDocument/2006/relationships/vmlDrawing" Target="../drawings/vmlDrawing5.vml"/><Relationship Id="rId2"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8.bin"/><Relationship Id="rId5" Type="http://schemas.openxmlformats.org/officeDocument/2006/relationships/image" Target="../media/image26.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3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9.bin"/><Relationship Id="rId5" Type="http://schemas.openxmlformats.org/officeDocument/2006/relationships/image" Target="../media/image36.png"/><Relationship Id="rId1" Type="http://schemas.openxmlformats.org/officeDocument/2006/relationships/vmlDrawing" Target="../drawings/vmlDrawing7.vml"/><Relationship Id="rId2"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bin"/><Relationship Id="rId5"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2.bin"/><Relationship Id="rId5" Type="http://schemas.openxmlformats.org/officeDocument/2006/relationships/image" Target="../media/image8.png"/><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447800" y="457200"/>
            <a:ext cx="5641975" cy="457200"/>
          </a:xfrm>
          <a:prstGeom prst="rect">
            <a:avLst/>
          </a:prstGeom>
          <a:noFill/>
          <a:ln w="9525">
            <a:noFill/>
            <a:miter lim="800000"/>
            <a:headEnd/>
            <a:tailEnd/>
          </a:ln>
        </p:spPr>
        <p:txBody>
          <a:bodyPr wrap="none">
            <a:spAutoFit/>
          </a:bodyPr>
          <a:lstStyle/>
          <a:p>
            <a:r>
              <a:rPr lang="en-US" b="1">
                <a:latin typeface="Comic Sans MS" pitchFamily="66" charset="0"/>
              </a:rPr>
              <a:t>Paraxial and Intermediate mesoderm</a:t>
            </a:r>
          </a:p>
        </p:txBody>
      </p:sp>
      <p:sp>
        <p:nvSpPr>
          <p:cNvPr id="9219" name="Text Box 5"/>
          <p:cNvSpPr txBox="1">
            <a:spLocks noChangeArrowheads="1"/>
          </p:cNvSpPr>
          <p:nvPr/>
        </p:nvSpPr>
        <p:spPr bwMode="auto">
          <a:xfrm>
            <a:off x="669925" y="1412875"/>
            <a:ext cx="4688453" cy="3416320"/>
          </a:xfrm>
          <a:prstGeom prst="rect">
            <a:avLst/>
          </a:prstGeom>
          <a:noFill/>
          <a:ln w="9525">
            <a:noFill/>
            <a:miter lim="800000"/>
            <a:headEnd/>
            <a:tailEnd/>
          </a:ln>
        </p:spPr>
        <p:txBody>
          <a:bodyPr wrap="none">
            <a:spAutoFit/>
          </a:bodyPr>
          <a:lstStyle/>
          <a:p>
            <a:endParaRPr lang="en-US" dirty="0" smtClean="0"/>
          </a:p>
          <a:p>
            <a:r>
              <a:rPr lang="en-US" dirty="0" smtClean="0"/>
              <a:t>Gilbert </a:t>
            </a:r>
            <a:r>
              <a:rPr lang="en-US" dirty="0" err="1" smtClean="0"/>
              <a:t>Ch</a:t>
            </a:r>
            <a:r>
              <a:rPr lang="en-US" dirty="0" smtClean="0"/>
              <a:t> 17 539-580</a:t>
            </a:r>
            <a:endParaRPr lang="en-US" dirty="0"/>
          </a:p>
          <a:p>
            <a:r>
              <a:rPr lang="en-US" dirty="0" smtClean="0"/>
              <a:t>Paraxial mesoderm</a:t>
            </a:r>
          </a:p>
          <a:p>
            <a:endParaRPr lang="en-US" dirty="0" smtClean="0"/>
          </a:p>
          <a:p>
            <a:r>
              <a:rPr lang="en-US" dirty="0" smtClean="0"/>
              <a:t>Gilbert  </a:t>
            </a:r>
            <a:r>
              <a:rPr lang="en-US" dirty="0" err="1"/>
              <a:t>Ch</a:t>
            </a:r>
            <a:r>
              <a:rPr lang="en-US" dirty="0"/>
              <a:t> </a:t>
            </a:r>
            <a:r>
              <a:rPr lang="en-US" dirty="0" smtClean="0"/>
              <a:t>12: </a:t>
            </a:r>
            <a:endParaRPr lang="en-US" dirty="0"/>
          </a:p>
          <a:p>
            <a:r>
              <a:rPr lang="en-US" dirty="0"/>
              <a:t>Paraxial </a:t>
            </a:r>
            <a:r>
              <a:rPr lang="en-US" dirty="0" smtClean="0"/>
              <a:t>and intermediate mesoderm</a:t>
            </a:r>
          </a:p>
          <a:p>
            <a:r>
              <a:rPr lang="en-US" dirty="0" smtClean="0"/>
              <a:t>P415-432</a:t>
            </a:r>
            <a:endParaRPr lang="en-US" dirty="0"/>
          </a:p>
          <a:p>
            <a:endParaRPr lang="en-US" dirty="0"/>
          </a:p>
          <a:p>
            <a:r>
              <a:rPr lang="en-US" dirty="0" smtClean="0"/>
              <a:t> </a:t>
            </a:r>
            <a:endParaRPr lang="en-US" dirty="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0" y="-152400"/>
            <a:ext cx="9144000" cy="1143000"/>
          </a:xfrm>
        </p:spPr>
        <p:txBody>
          <a:bodyPr/>
          <a:lstStyle/>
          <a:p>
            <a:pPr eaLnBrk="1" hangingPunct="1"/>
            <a:r>
              <a:rPr lang="en-US" sz="3600" b="1" smtClean="0">
                <a:solidFill>
                  <a:srgbClr val="0000FF"/>
                </a:solidFill>
                <a:latin typeface="Arial" charset="0"/>
              </a:rPr>
              <a:t>Transition from somitomere to somite</a:t>
            </a:r>
            <a:r>
              <a:rPr lang="en-US" smtClean="0"/>
              <a:t> </a:t>
            </a:r>
          </a:p>
        </p:txBody>
      </p:sp>
      <p:graphicFrame>
        <p:nvGraphicFramePr>
          <p:cNvPr id="3074" name="Object 3" descr="ch14f5"/>
          <p:cNvGraphicFramePr>
            <a:graphicFrameLocks noGrp="1" noChangeAspect="1"/>
          </p:cNvGraphicFramePr>
          <p:nvPr>
            <p:ph idx="1"/>
          </p:nvPr>
        </p:nvGraphicFramePr>
        <p:xfrm>
          <a:off x="2590800" y="1143000"/>
          <a:ext cx="3732213" cy="5334000"/>
        </p:xfrm>
        <a:graphic>
          <a:graphicData uri="http://schemas.openxmlformats.org/presentationml/2006/ole">
            <mc:AlternateContent xmlns:mc="http://schemas.openxmlformats.org/markup-compatibility/2006">
              <mc:Choice xmlns:v="urn:schemas-microsoft-com:vml" Requires="v">
                <p:oleObj spid="_x0000_s3131" name="Bitmap Image" r:id="rId4" imgW="1752381" imgH="2505425" progId="Paint.Picture">
                  <p:embed/>
                </p:oleObj>
              </mc:Choice>
              <mc:Fallback>
                <p:oleObj name="Bitmap Image" r:id="rId4" imgW="1752381" imgH="2505425" progId="Paint.Picture">
                  <p:embed/>
                  <p:pic>
                    <p:nvPicPr>
                      <p:cNvPr id="0" name="Object 3" descr="ch14f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143000"/>
                        <a:ext cx="3732213" cy="533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ext Box 4"/>
          <p:cNvSpPr txBox="1">
            <a:spLocks noChangeArrowheads="1"/>
          </p:cNvSpPr>
          <p:nvPr/>
        </p:nvSpPr>
        <p:spPr bwMode="auto">
          <a:xfrm>
            <a:off x="212725" y="1489075"/>
            <a:ext cx="1565275" cy="1646238"/>
          </a:xfrm>
          <a:prstGeom prst="rect">
            <a:avLst/>
          </a:prstGeom>
          <a:noFill/>
          <a:ln w="9525">
            <a:noFill/>
            <a:miter lim="800000"/>
            <a:headEnd/>
            <a:tailEnd/>
          </a:ln>
        </p:spPr>
        <p:txBody>
          <a:bodyPr wrap="none">
            <a:spAutoFit/>
          </a:bodyPr>
          <a:lstStyle/>
          <a:p>
            <a:r>
              <a:rPr lang="en-US"/>
              <a:t>EphA4:</a:t>
            </a:r>
          </a:p>
          <a:p>
            <a:r>
              <a:rPr lang="en-US" sz="1800"/>
              <a:t>RTK</a:t>
            </a:r>
          </a:p>
          <a:p>
            <a:endParaRPr lang="en-US" sz="1800"/>
          </a:p>
          <a:p>
            <a:r>
              <a:rPr lang="en-US"/>
              <a:t>Ephrin B2</a:t>
            </a:r>
            <a:r>
              <a:rPr lang="en-US" sz="1800"/>
              <a:t> :</a:t>
            </a:r>
          </a:p>
          <a:p>
            <a:r>
              <a:rPr lang="en-US" sz="1800"/>
              <a:t>Ligand</a:t>
            </a:r>
          </a:p>
        </p:txBody>
      </p:sp>
      <p:sp>
        <p:nvSpPr>
          <p:cNvPr id="3077" name="AutoShape 5"/>
          <p:cNvSpPr>
            <a:spLocks/>
          </p:cNvSpPr>
          <p:nvPr/>
        </p:nvSpPr>
        <p:spPr bwMode="auto">
          <a:xfrm>
            <a:off x="5943600" y="3657600"/>
            <a:ext cx="76200" cy="304800"/>
          </a:xfrm>
          <a:prstGeom prst="rightBracket">
            <a:avLst>
              <a:gd name="adj" fmla="val 33333"/>
            </a:avLst>
          </a:prstGeom>
          <a:noFill/>
          <a:ln w="28575">
            <a:solidFill>
              <a:schemeClr val="tx1"/>
            </a:solidFill>
            <a:round/>
            <a:headEnd/>
            <a:tailEnd/>
          </a:ln>
        </p:spPr>
        <p:txBody>
          <a:bodyPr wrap="none" anchor="ctr"/>
          <a:lstStyle/>
          <a:p>
            <a:endParaRPr lang="en-CA"/>
          </a:p>
        </p:txBody>
      </p:sp>
      <p:sp>
        <p:nvSpPr>
          <p:cNvPr id="3078" name="Text Box 6"/>
          <p:cNvSpPr txBox="1">
            <a:spLocks noChangeArrowheads="1"/>
          </p:cNvSpPr>
          <p:nvPr/>
        </p:nvSpPr>
        <p:spPr bwMode="auto">
          <a:xfrm>
            <a:off x="6003925" y="3619500"/>
            <a:ext cx="857250" cy="366713"/>
          </a:xfrm>
          <a:prstGeom prst="rect">
            <a:avLst/>
          </a:prstGeom>
          <a:noFill/>
          <a:ln w="9525">
            <a:noFill/>
            <a:miter lim="800000"/>
            <a:headEnd/>
            <a:tailEnd/>
          </a:ln>
        </p:spPr>
        <p:txBody>
          <a:bodyPr wrap="none">
            <a:spAutoFit/>
          </a:bodyPr>
          <a:lstStyle/>
          <a:p>
            <a:r>
              <a:rPr lang="en-US" sz="1800" b="1"/>
              <a:t>border</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devbio8e-fig-14-08-2"/>
          <p:cNvPicPr>
            <a:picLocks noChangeAspect="1" noChangeArrowheads="1"/>
          </p:cNvPicPr>
          <p:nvPr/>
        </p:nvPicPr>
        <p:blipFill>
          <a:blip r:embed="rId3" cstate="print"/>
          <a:srcRect/>
          <a:stretch>
            <a:fillRect/>
          </a:stretch>
        </p:blipFill>
        <p:spPr bwMode="auto">
          <a:xfrm>
            <a:off x="279400" y="457200"/>
            <a:ext cx="8531225" cy="6399213"/>
          </a:xfrm>
          <a:prstGeom prst="rect">
            <a:avLst/>
          </a:prstGeom>
          <a:noFill/>
          <a:ln w="9525">
            <a:noFill/>
            <a:miter lim="800000"/>
            <a:headEnd/>
            <a:tailEnd/>
          </a:ln>
        </p:spPr>
      </p:pic>
      <p:sp>
        <p:nvSpPr>
          <p:cNvPr id="14339" name="Rectangle 2"/>
          <p:cNvSpPr>
            <a:spLocks noGrp="1" noChangeArrowheads="1"/>
          </p:cNvSpPr>
          <p:nvPr>
            <p:ph type="title"/>
          </p:nvPr>
        </p:nvSpPr>
        <p:spPr>
          <a:xfrm>
            <a:off x="609600" y="228600"/>
            <a:ext cx="7772400" cy="1143000"/>
          </a:xfrm>
        </p:spPr>
        <p:txBody>
          <a:bodyPr/>
          <a:lstStyle/>
          <a:p>
            <a:r>
              <a:rPr lang="en-US" sz="2400" smtClean="0"/>
              <a:t>  In Situ Ephrin A4 (blue) constitutes a possible cut site for somite formation </a:t>
            </a:r>
          </a:p>
        </p:txBody>
      </p:sp>
      <p:sp>
        <p:nvSpPr>
          <p:cNvPr id="14340" name="Rectangle 3"/>
          <p:cNvSpPr>
            <a:spLocks noGrp="1" noChangeArrowheads="1"/>
          </p:cNvSpPr>
          <p:nvPr>
            <p:ph type="body" idx="1"/>
          </p:nvPr>
        </p:nvSpPr>
        <p:spPr/>
        <p:txBody>
          <a:bodyPr/>
          <a:lstStyle/>
          <a:p>
            <a:endParaRPr lang="en-US" smtClean="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DevBio10e-Fig-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561975"/>
            <a:ext cx="5899150" cy="614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1075" name="Rectangle 3"/>
          <p:cNvSpPr>
            <a:spLocks noGrp="1" noChangeArrowheads="1"/>
          </p:cNvSpPr>
          <p:nvPr>
            <p:ph type="title"/>
          </p:nvPr>
        </p:nvSpPr>
        <p:spPr>
          <a:xfrm>
            <a:off x="685800" y="-76200"/>
            <a:ext cx="7772400" cy="685800"/>
          </a:xfrm>
        </p:spPr>
        <p:txBody>
          <a:bodyPr/>
          <a:lstStyle/>
          <a:p>
            <a:r>
              <a:rPr lang="en-US" sz="1600" dirty="0"/>
              <a:t>Figure 12.9  Possible model of </a:t>
            </a:r>
            <a:r>
              <a:rPr lang="ja-JP" altLang="en-US" sz="1600" dirty="0"/>
              <a:t>“</a:t>
            </a:r>
            <a:r>
              <a:rPr lang="en-US" sz="1600" dirty="0"/>
              <a:t>clock and </a:t>
            </a:r>
            <a:r>
              <a:rPr lang="en-US" sz="1600" dirty="0" err="1"/>
              <a:t>wavefront</a:t>
            </a:r>
            <a:r>
              <a:rPr lang="ja-JP" altLang="en-US" sz="1600" dirty="0"/>
              <a:t>”</a:t>
            </a:r>
            <a:r>
              <a:rPr lang="en-US" sz="1600" dirty="0"/>
              <a:t> somite </a:t>
            </a:r>
            <a:r>
              <a:rPr lang="en-US" sz="1600" dirty="0" smtClean="0"/>
              <a:t>specification</a:t>
            </a:r>
            <a:endParaRPr lang="en-US" sz="1600" dirty="0"/>
          </a:p>
        </p:txBody>
      </p:sp>
    </p:spTree>
    <p:extLst>
      <p:ext uri="{BB962C8B-B14F-4D97-AF65-F5344CB8AC3E}">
        <p14:creationId xmlns:p14="http://schemas.microsoft.com/office/powerpoint/2010/main" val="200844466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DevBio10e-Fig-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8531225" cy="518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2099" name="Rectangle 3"/>
          <p:cNvSpPr>
            <a:spLocks noGrp="1" noChangeArrowheads="1"/>
          </p:cNvSpPr>
          <p:nvPr>
            <p:ph type="title"/>
          </p:nvPr>
        </p:nvSpPr>
        <p:spPr>
          <a:xfrm>
            <a:off x="609600" y="152400"/>
            <a:ext cx="7772400" cy="762000"/>
          </a:xfrm>
        </p:spPr>
        <p:txBody>
          <a:bodyPr/>
          <a:lstStyle/>
          <a:p>
            <a:r>
              <a:rPr lang="en-US" sz="1600" dirty="0"/>
              <a:t>Figure 12.9  Possible model of </a:t>
            </a:r>
            <a:r>
              <a:rPr lang="ja-JP" altLang="en-US" sz="1600" dirty="0"/>
              <a:t>“</a:t>
            </a:r>
            <a:r>
              <a:rPr lang="en-US" sz="1600" dirty="0"/>
              <a:t>clock and </a:t>
            </a:r>
            <a:r>
              <a:rPr lang="en-US" sz="1600" dirty="0" err="1"/>
              <a:t>wavefront</a:t>
            </a:r>
            <a:r>
              <a:rPr lang="ja-JP" altLang="en-US" sz="1600" dirty="0"/>
              <a:t>”</a:t>
            </a:r>
            <a:r>
              <a:rPr lang="en-US" sz="1600" dirty="0"/>
              <a:t> somite </a:t>
            </a:r>
            <a:r>
              <a:rPr lang="en-US" sz="1600" dirty="0" smtClean="0"/>
              <a:t>specification</a:t>
            </a:r>
            <a:endParaRPr lang="en-US" sz="1600" dirty="0"/>
          </a:p>
        </p:txBody>
      </p:sp>
    </p:spTree>
    <p:extLst>
      <p:ext uri="{BB962C8B-B14F-4D97-AF65-F5344CB8AC3E}">
        <p14:creationId xmlns:p14="http://schemas.microsoft.com/office/powerpoint/2010/main" val="83579170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devbio8e-fig-14-09-0"/>
          <p:cNvPicPr>
            <a:picLocks noChangeAspect="1" noChangeArrowheads="1"/>
          </p:cNvPicPr>
          <p:nvPr/>
        </p:nvPicPr>
        <p:blipFill>
          <a:blip r:embed="rId3" cstate="print"/>
          <a:srcRect/>
          <a:stretch>
            <a:fillRect/>
          </a:stretch>
        </p:blipFill>
        <p:spPr bwMode="auto">
          <a:xfrm>
            <a:off x="279400" y="457200"/>
            <a:ext cx="8531225" cy="6399213"/>
          </a:xfrm>
          <a:prstGeom prst="rect">
            <a:avLst/>
          </a:prstGeom>
          <a:noFill/>
          <a:ln w="9525">
            <a:noFill/>
            <a:miter lim="800000"/>
            <a:headEnd/>
            <a:tailEnd/>
          </a:ln>
        </p:spPr>
      </p:pic>
      <p:sp>
        <p:nvSpPr>
          <p:cNvPr id="16387" name="Rectangle 2"/>
          <p:cNvSpPr>
            <a:spLocks noGrp="1" noChangeArrowheads="1"/>
          </p:cNvSpPr>
          <p:nvPr>
            <p:ph type="title"/>
          </p:nvPr>
        </p:nvSpPr>
        <p:spPr>
          <a:xfrm>
            <a:off x="609600" y="-152400"/>
            <a:ext cx="7772400" cy="1143000"/>
          </a:xfrm>
        </p:spPr>
        <p:txBody>
          <a:bodyPr/>
          <a:lstStyle/>
          <a:p>
            <a:r>
              <a:rPr lang="en-US" sz="2400" smtClean="0"/>
              <a:t>14.9  Epithelialization and de-epithelialization in somites of a chick embryo</a:t>
            </a:r>
          </a:p>
        </p:txBody>
      </p:sp>
      <p:sp>
        <p:nvSpPr>
          <p:cNvPr id="16388" name="Rectangle 3"/>
          <p:cNvSpPr>
            <a:spLocks noGrp="1" noChangeArrowheads="1"/>
          </p:cNvSpPr>
          <p:nvPr>
            <p:ph type="body" idx="1"/>
          </p:nvPr>
        </p:nvSpPr>
        <p:spPr/>
        <p:txBody>
          <a:bodyPr/>
          <a:lstStyle/>
          <a:p>
            <a:endParaRPr lang="en-US" smtClean="0"/>
          </a:p>
        </p:txBody>
      </p:sp>
      <p:sp>
        <p:nvSpPr>
          <p:cNvPr id="16389" name="TextBox 4"/>
          <p:cNvSpPr txBox="1">
            <a:spLocks noChangeArrowheads="1"/>
          </p:cNvSpPr>
          <p:nvPr/>
        </p:nvSpPr>
        <p:spPr bwMode="auto">
          <a:xfrm>
            <a:off x="7391400" y="5562600"/>
            <a:ext cx="1141413" cy="461963"/>
          </a:xfrm>
          <a:prstGeom prst="rect">
            <a:avLst/>
          </a:prstGeom>
          <a:noFill/>
          <a:ln w="9525">
            <a:noFill/>
            <a:miter lim="800000"/>
            <a:headEnd/>
            <a:tailEnd/>
          </a:ln>
        </p:spPr>
        <p:txBody>
          <a:bodyPr wrap="none">
            <a:spAutoFit/>
          </a:bodyPr>
          <a:lstStyle/>
          <a:p>
            <a:r>
              <a:rPr lang="en-CA"/>
              <a:t>F-Actin</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7772400" cy="1143000"/>
          </a:xfrm>
        </p:spPr>
        <p:txBody>
          <a:bodyPr/>
          <a:lstStyle/>
          <a:p>
            <a:pPr eaLnBrk="1" hangingPunct="1"/>
            <a:r>
              <a:rPr lang="en-US" sz="3600" b="1" smtClean="0">
                <a:solidFill>
                  <a:srgbClr val="0000FF"/>
                </a:solidFill>
                <a:latin typeface="Arial" charset="0"/>
              </a:rPr>
              <a:t>The segmental plate mesoderm</a:t>
            </a:r>
            <a:r>
              <a:rPr lang="en-US" sz="4000" smtClean="0"/>
              <a:t> </a:t>
            </a:r>
          </a:p>
        </p:txBody>
      </p:sp>
      <p:pic>
        <p:nvPicPr>
          <p:cNvPr id="15363" name="Picture 3" descr="ch14f6"/>
          <p:cNvPicPr>
            <a:picLocks noGrp="1" noChangeAspect="1" noChangeArrowheads="1"/>
          </p:cNvPicPr>
          <p:nvPr>
            <p:ph idx="1"/>
          </p:nvPr>
        </p:nvPicPr>
        <p:blipFill>
          <a:blip r:embed="rId3" cstate="print"/>
          <a:srcRect/>
          <a:stretch>
            <a:fillRect/>
          </a:stretch>
        </p:blipFill>
        <p:spPr>
          <a:xfrm>
            <a:off x="304800" y="2209800"/>
            <a:ext cx="8610600" cy="2919413"/>
          </a:xfrm>
          <a:noFill/>
        </p:spPr>
      </p:pic>
      <p:sp>
        <p:nvSpPr>
          <p:cNvPr id="15364" name="Text Box 4"/>
          <p:cNvSpPr txBox="1">
            <a:spLocks noChangeArrowheads="1"/>
          </p:cNvSpPr>
          <p:nvPr/>
        </p:nvSpPr>
        <p:spPr bwMode="auto">
          <a:xfrm>
            <a:off x="1905000" y="2954338"/>
            <a:ext cx="762000" cy="663575"/>
          </a:xfrm>
          <a:prstGeom prst="rect">
            <a:avLst/>
          </a:prstGeom>
          <a:solidFill>
            <a:schemeClr val="bg1"/>
          </a:solidFill>
          <a:ln w="9525">
            <a:noFill/>
            <a:miter lim="800000"/>
            <a:headEnd/>
            <a:tailEnd/>
          </a:ln>
        </p:spPr>
        <p:txBody>
          <a:bodyPr>
            <a:spAutoFit/>
          </a:bodyPr>
          <a:lstStyle/>
          <a:p>
            <a:pPr>
              <a:spcBef>
                <a:spcPct val="50000"/>
              </a:spcBef>
            </a:pPr>
            <a:r>
              <a:rPr lang="en-US" sz="1500" b="1"/>
              <a:t>Donor</a:t>
            </a:r>
          </a:p>
          <a:p>
            <a:pPr>
              <a:spcBef>
                <a:spcPct val="50000"/>
              </a:spcBef>
            </a:pPr>
            <a:r>
              <a:rPr lang="en-US" sz="1500" b="1"/>
              <a:t>tissue</a:t>
            </a:r>
          </a:p>
        </p:txBody>
      </p:sp>
      <p:sp>
        <p:nvSpPr>
          <p:cNvPr id="15365" name="Text Box 5"/>
          <p:cNvSpPr txBox="1">
            <a:spLocks noChangeArrowheads="1"/>
          </p:cNvSpPr>
          <p:nvPr/>
        </p:nvSpPr>
        <p:spPr bwMode="auto">
          <a:xfrm>
            <a:off x="7391400" y="2590800"/>
            <a:ext cx="2133600" cy="517525"/>
          </a:xfrm>
          <a:prstGeom prst="rect">
            <a:avLst/>
          </a:prstGeom>
          <a:solidFill>
            <a:schemeClr val="bg1"/>
          </a:solidFill>
          <a:ln w="9525">
            <a:noFill/>
            <a:miter lim="800000"/>
            <a:headEnd/>
            <a:tailEnd/>
          </a:ln>
        </p:spPr>
        <p:txBody>
          <a:bodyPr>
            <a:spAutoFit/>
          </a:bodyPr>
          <a:lstStyle/>
          <a:p>
            <a:pPr>
              <a:spcBef>
                <a:spcPct val="50000"/>
              </a:spcBef>
            </a:pPr>
            <a:r>
              <a:rPr lang="en-US" sz="1400" b="1"/>
              <a:t>Vertebrae developing from donor tissue</a:t>
            </a:r>
          </a:p>
        </p:txBody>
      </p:sp>
      <p:sp>
        <p:nvSpPr>
          <p:cNvPr id="15366" name="Text Box 6"/>
          <p:cNvSpPr txBox="1">
            <a:spLocks noChangeArrowheads="1"/>
          </p:cNvSpPr>
          <p:nvPr/>
        </p:nvSpPr>
        <p:spPr bwMode="auto">
          <a:xfrm>
            <a:off x="6934200" y="2117725"/>
            <a:ext cx="1295400" cy="549275"/>
          </a:xfrm>
          <a:prstGeom prst="rect">
            <a:avLst/>
          </a:prstGeom>
          <a:solidFill>
            <a:schemeClr val="bg1"/>
          </a:solidFill>
          <a:ln w="9525">
            <a:noFill/>
            <a:miter lim="800000"/>
            <a:headEnd/>
            <a:tailEnd/>
          </a:ln>
        </p:spPr>
        <p:txBody>
          <a:bodyPr>
            <a:spAutoFit/>
          </a:bodyPr>
          <a:lstStyle/>
          <a:p>
            <a:r>
              <a:rPr lang="en-US" sz="1500" b="1"/>
              <a:t>Cervical</a:t>
            </a:r>
          </a:p>
          <a:p>
            <a:r>
              <a:rPr lang="en-US" sz="1500" b="1"/>
              <a:t>vertebrae</a:t>
            </a:r>
            <a:endParaRPr lang="en-US" sz="1500"/>
          </a:p>
        </p:txBody>
      </p:sp>
      <p:sp>
        <p:nvSpPr>
          <p:cNvPr id="15367" name="Text Box 7"/>
          <p:cNvSpPr txBox="1">
            <a:spLocks noChangeArrowheads="1"/>
          </p:cNvSpPr>
          <p:nvPr/>
        </p:nvSpPr>
        <p:spPr bwMode="auto">
          <a:xfrm>
            <a:off x="7924800" y="3200400"/>
            <a:ext cx="1066800" cy="549275"/>
          </a:xfrm>
          <a:prstGeom prst="rect">
            <a:avLst/>
          </a:prstGeom>
          <a:solidFill>
            <a:schemeClr val="bg1"/>
          </a:solidFill>
          <a:ln w="9525">
            <a:noFill/>
            <a:miter lim="800000"/>
            <a:headEnd/>
            <a:tailEnd/>
          </a:ln>
        </p:spPr>
        <p:txBody>
          <a:bodyPr>
            <a:spAutoFit/>
          </a:bodyPr>
          <a:lstStyle/>
          <a:p>
            <a:r>
              <a:rPr lang="en-US" sz="1500" b="1"/>
              <a:t>Thoracic</a:t>
            </a:r>
          </a:p>
          <a:p>
            <a:r>
              <a:rPr lang="en-US" sz="1500" b="1"/>
              <a:t>vertebrae</a:t>
            </a:r>
            <a:endParaRPr lang="en-US" sz="150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vBio11e-Fig-17-07-2R.jpg"/>
          <p:cNvPicPr>
            <a:picLocks noChangeAspect="1"/>
          </p:cNvPicPr>
          <p:nvPr/>
        </p:nvPicPr>
        <p:blipFill>
          <a:blip r:embed="rId3"/>
          <a:stretch>
            <a:fillRect/>
          </a:stretch>
        </p:blipFill>
        <p:spPr>
          <a:xfrm>
            <a:off x="1969007" y="455676"/>
            <a:ext cx="5205984" cy="6327648"/>
          </a:xfrm>
          <a:prstGeom prst="rect">
            <a:avLst/>
          </a:prstGeom>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71329718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3</a:t>
            </a:r>
            <a:r>
              <a:rPr lang="en-US" dirty="0" smtClean="0"/>
              <a:t>)</a:t>
            </a:r>
            <a:endParaRPr lang="en-US" dirty="0"/>
          </a:p>
        </p:txBody>
      </p:sp>
      <p:pic>
        <p:nvPicPr>
          <p:cNvPr id="4" name="Picture 3" descr="DevBio11e-Fig-17-07-3R.jpg"/>
          <p:cNvPicPr>
            <a:picLocks noChangeAspect="1"/>
          </p:cNvPicPr>
          <p:nvPr/>
        </p:nvPicPr>
        <p:blipFill>
          <a:blip r:embed="rId3"/>
          <a:stretch>
            <a:fillRect/>
          </a:stretch>
        </p:blipFill>
        <p:spPr>
          <a:xfrm>
            <a:off x="3255264" y="454152"/>
            <a:ext cx="2633472" cy="6327648"/>
          </a:xfrm>
          <a:prstGeom prst="rect">
            <a:avLst/>
          </a:prstGeom>
        </p:spPr>
      </p:pic>
    </p:spTree>
    <p:extLst>
      <p:ext uri="{BB962C8B-B14F-4D97-AF65-F5344CB8AC3E}">
        <p14:creationId xmlns:p14="http://schemas.microsoft.com/office/powerpoint/2010/main" val="376154467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0" y="152400"/>
            <a:ext cx="9144000" cy="1143000"/>
          </a:xfrm>
        </p:spPr>
        <p:txBody>
          <a:bodyPr/>
          <a:lstStyle/>
          <a:p>
            <a:pPr eaLnBrk="1" hangingPunct="1"/>
            <a:r>
              <a:rPr lang="en-US" sz="3200" b="1" smtClean="0">
                <a:solidFill>
                  <a:srgbClr val="0000FF"/>
                </a:solidFill>
                <a:latin typeface="Arial" charset="0"/>
              </a:rPr>
              <a:t>Diagram of a transverse section through the trunk of a chick embryo</a:t>
            </a:r>
            <a:r>
              <a:rPr lang="en-US" sz="4000" smtClean="0"/>
              <a:t> </a:t>
            </a:r>
          </a:p>
        </p:txBody>
      </p:sp>
      <p:graphicFrame>
        <p:nvGraphicFramePr>
          <p:cNvPr id="4098" name="Object 3"/>
          <p:cNvGraphicFramePr>
            <a:graphicFrameLocks noGrp="1" noChangeAspect="1"/>
          </p:cNvGraphicFramePr>
          <p:nvPr>
            <p:ph sz="half" idx="2"/>
          </p:nvPr>
        </p:nvGraphicFramePr>
        <p:xfrm>
          <a:off x="619125" y="2582863"/>
          <a:ext cx="3952875" cy="2751137"/>
        </p:xfrm>
        <a:graphic>
          <a:graphicData uri="http://schemas.openxmlformats.org/presentationml/2006/ole">
            <mc:AlternateContent xmlns:mc="http://schemas.openxmlformats.org/markup-compatibility/2006">
              <mc:Choice xmlns:v="urn:schemas-microsoft-com:vml" Requires="v">
                <p:oleObj spid="_x0000_s4206" name="Bitmap Image" r:id="rId4" imgW="3038095" imgH="2114845" progId="Paint.Picture">
                  <p:embed/>
                </p:oleObj>
              </mc:Choice>
              <mc:Fallback>
                <p:oleObj name="Bitmap Image" r:id="rId4" imgW="3038095" imgH="2114845"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25" y="2582863"/>
                        <a:ext cx="3952875"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099" name="Object 4"/>
          <p:cNvGraphicFramePr>
            <a:graphicFrameLocks noGrp="1" noChangeAspect="1"/>
          </p:cNvGraphicFramePr>
          <p:nvPr>
            <p:ph sz="half" idx="1"/>
          </p:nvPr>
        </p:nvGraphicFramePr>
        <p:xfrm>
          <a:off x="4724400" y="2471738"/>
          <a:ext cx="4267200" cy="2882900"/>
        </p:xfrm>
        <a:graphic>
          <a:graphicData uri="http://schemas.openxmlformats.org/presentationml/2006/ole">
            <mc:AlternateContent xmlns:mc="http://schemas.openxmlformats.org/markup-compatibility/2006">
              <mc:Choice xmlns:v="urn:schemas-microsoft-com:vml" Requires="v">
                <p:oleObj spid="_x0000_s4207" name="Bitmap Image" r:id="rId6" imgW="3115110" imgH="2104762" progId="Paint.Picture">
                  <p:embed/>
                </p:oleObj>
              </mc:Choice>
              <mc:Fallback>
                <p:oleObj name="Bitmap Image" r:id="rId6" imgW="3115110" imgH="2104762" progId="Paint.Picture">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2471738"/>
                        <a:ext cx="426720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101" name="Rectangle 5"/>
          <p:cNvSpPr>
            <a:spLocks noChangeArrowheads="1"/>
          </p:cNvSpPr>
          <p:nvPr/>
        </p:nvSpPr>
        <p:spPr bwMode="auto">
          <a:xfrm>
            <a:off x="304800" y="2514600"/>
            <a:ext cx="1219200" cy="381000"/>
          </a:xfrm>
          <a:prstGeom prst="rect">
            <a:avLst/>
          </a:prstGeom>
          <a:solidFill>
            <a:schemeClr val="bg1"/>
          </a:solidFill>
          <a:ln w="9525">
            <a:noFill/>
            <a:miter lim="800000"/>
            <a:headEnd/>
            <a:tailEnd/>
          </a:ln>
        </p:spPr>
        <p:txBody>
          <a:bodyPr wrap="none" anchor="ctr"/>
          <a:lstStyle/>
          <a:p>
            <a:endParaRPr lang="en-CA"/>
          </a:p>
        </p:txBody>
      </p:sp>
      <p:sp>
        <p:nvSpPr>
          <p:cNvPr id="4102" name="Text Box 6"/>
          <p:cNvSpPr txBox="1">
            <a:spLocks noChangeArrowheads="1"/>
          </p:cNvSpPr>
          <p:nvPr/>
        </p:nvSpPr>
        <p:spPr bwMode="auto">
          <a:xfrm>
            <a:off x="1295400" y="5486400"/>
            <a:ext cx="3124200" cy="457200"/>
          </a:xfrm>
          <a:prstGeom prst="rect">
            <a:avLst/>
          </a:prstGeom>
          <a:noFill/>
          <a:ln w="9525">
            <a:noFill/>
            <a:miter lim="800000"/>
            <a:headEnd/>
            <a:tailEnd/>
          </a:ln>
        </p:spPr>
        <p:txBody>
          <a:bodyPr>
            <a:spAutoFit/>
          </a:bodyPr>
          <a:lstStyle/>
          <a:p>
            <a:pPr>
              <a:spcBef>
                <a:spcPct val="50000"/>
              </a:spcBef>
            </a:pPr>
            <a:r>
              <a:rPr lang="en-US" b="1"/>
              <a:t>2-day embryo</a:t>
            </a:r>
          </a:p>
        </p:txBody>
      </p:sp>
      <p:sp>
        <p:nvSpPr>
          <p:cNvPr id="4103" name="Text Box 7"/>
          <p:cNvSpPr txBox="1">
            <a:spLocks noChangeArrowheads="1"/>
          </p:cNvSpPr>
          <p:nvPr/>
        </p:nvSpPr>
        <p:spPr bwMode="auto">
          <a:xfrm>
            <a:off x="5638800" y="5486400"/>
            <a:ext cx="3124200" cy="457200"/>
          </a:xfrm>
          <a:prstGeom prst="rect">
            <a:avLst/>
          </a:prstGeom>
          <a:noFill/>
          <a:ln w="9525">
            <a:noFill/>
            <a:miter lim="800000"/>
            <a:headEnd/>
            <a:tailEnd/>
          </a:ln>
        </p:spPr>
        <p:txBody>
          <a:bodyPr>
            <a:spAutoFit/>
          </a:bodyPr>
          <a:lstStyle/>
          <a:p>
            <a:pPr>
              <a:spcBef>
                <a:spcPct val="50000"/>
              </a:spcBef>
            </a:pPr>
            <a:r>
              <a:rPr lang="en-US" b="1"/>
              <a:t>3-day embryo</a:t>
            </a:r>
          </a:p>
        </p:txBody>
      </p:sp>
      <p:sp>
        <p:nvSpPr>
          <p:cNvPr id="4104" name="Rectangle 8"/>
          <p:cNvSpPr>
            <a:spLocks noChangeArrowheads="1"/>
          </p:cNvSpPr>
          <p:nvPr/>
        </p:nvSpPr>
        <p:spPr bwMode="auto">
          <a:xfrm>
            <a:off x="4876800" y="2438400"/>
            <a:ext cx="1219200" cy="304800"/>
          </a:xfrm>
          <a:prstGeom prst="rect">
            <a:avLst/>
          </a:prstGeom>
          <a:solidFill>
            <a:schemeClr val="bg1"/>
          </a:solidFill>
          <a:ln w="9525">
            <a:noFill/>
            <a:miter lim="800000"/>
            <a:headEnd/>
            <a:tailEnd/>
          </a:ln>
        </p:spPr>
        <p:txBody>
          <a:bodyPr wrap="none" anchor="ctr"/>
          <a:lstStyle/>
          <a:p>
            <a:endParaRPr lang="en-CA"/>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0" y="152400"/>
            <a:ext cx="9144000" cy="1143000"/>
          </a:xfrm>
        </p:spPr>
        <p:txBody>
          <a:bodyPr/>
          <a:lstStyle/>
          <a:p>
            <a:pPr eaLnBrk="1" hangingPunct="1"/>
            <a:r>
              <a:rPr lang="en-US" sz="3200" b="1" smtClean="0">
                <a:solidFill>
                  <a:srgbClr val="0000FF"/>
                </a:solidFill>
                <a:latin typeface="Arial" charset="0"/>
              </a:rPr>
              <a:t>Diagram of a transverse section through the trunk of a chick embryo on days 24</a:t>
            </a:r>
            <a:r>
              <a:rPr lang="en-US" sz="4000" smtClean="0"/>
              <a:t> </a:t>
            </a:r>
          </a:p>
        </p:txBody>
      </p:sp>
      <p:sp>
        <p:nvSpPr>
          <p:cNvPr id="5125" name="Rectangle 3"/>
          <p:cNvSpPr>
            <a:spLocks noChangeArrowheads="1"/>
          </p:cNvSpPr>
          <p:nvPr/>
        </p:nvSpPr>
        <p:spPr bwMode="auto">
          <a:xfrm>
            <a:off x="304800" y="2514600"/>
            <a:ext cx="1219200" cy="381000"/>
          </a:xfrm>
          <a:prstGeom prst="rect">
            <a:avLst/>
          </a:prstGeom>
          <a:solidFill>
            <a:schemeClr val="bg1"/>
          </a:solidFill>
          <a:ln w="9525">
            <a:noFill/>
            <a:miter lim="800000"/>
            <a:headEnd/>
            <a:tailEnd/>
          </a:ln>
        </p:spPr>
        <p:txBody>
          <a:bodyPr wrap="none" anchor="ctr"/>
          <a:lstStyle/>
          <a:p>
            <a:endParaRPr lang="en-CA"/>
          </a:p>
        </p:txBody>
      </p:sp>
      <p:sp>
        <p:nvSpPr>
          <p:cNvPr id="5126" name="Text Box 4"/>
          <p:cNvSpPr txBox="1">
            <a:spLocks noChangeArrowheads="1"/>
          </p:cNvSpPr>
          <p:nvPr/>
        </p:nvSpPr>
        <p:spPr bwMode="auto">
          <a:xfrm>
            <a:off x="1447800" y="5486400"/>
            <a:ext cx="3124200" cy="457200"/>
          </a:xfrm>
          <a:prstGeom prst="rect">
            <a:avLst/>
          </a:prstGeom>
          <a:noFill/>
          <a:ln w="9525">
            <a:noFill/>
            <a:miter lim="800000"/>
            <a:headEnd/>
            <a:tailEnd/>
          </a:ln>
        </p:spPr>
        <p:txBody>
          <a:bodyPr>
            <a:spAutoFit/>
          </a:bodyPr>
          <a:lstStyle/>
          <a:p>
            <a:pPr>
              <a:spcBef>
                <a:spcPct val="50000"/>
              </a:spcBef>
            </a:pPr>
            <a:r>
              <a:rPr lang="en-US" b="1"/>
              <a:t>4-day embryo</a:t>
            </a:r>
          </a:p>
        </p:txBody>
      </p:sp>
      <p:sp>
        <p:nvSpPr>
          <p:cNvPr id="5127" name="Text Box 5"/>
          <p:cNvSpPr txBox="1">
            <a:spLocks noChangeArrowheads="1"/>
          </p:cNvSpPr>
          <p:nvPr/>
        </p:nvSpPr>
        <p:spPr bwMode="auto">
          <a:xfrm>
            <a:off x="5410200" y="5486400"/>
            <a:ext cx="3124200" cy="457200"/>
          </a:xfrm>
          <a:prstGeom prst="rect">
            <a:avLst/>
          </a:prstGeom>
          <a:noFill/>
          <a:ln w="9525">
            <a:noFill/>
            <a:miter lim="800000"/>
            <a:headEnd/>
            <a:tailEnd/>
          </a:ln>
        </p:spPr>
        <p:txBody>
          <a:bodyPr>
            <a:spAutoFit/>
          </a:bodyPr>
          <a:lstStyle/>
          <a:p>
            <a:pPr>
              <a:spcBef>
                <a:spcPct val="50000"/>
              </a:spcBef>
            </a:pPr>
            <a:r>
              <a:rPr lang="en-US" b="1"/>
              <a:t>Late 4-day embryo</a:t>
            </a:r>
          </a:p>
        </p:txBody>
      </p:sp>
      <p:sp>
        <p:nvSpPr>
          <p:cNvPr id="5128" name="Rectangle 6"/>
          <p:cNvSpPr>
            <a:spLocks noChangeArrowheads="1"/>
          </p:cNvSpPr>
          <p:nvPr/>
        </p:nvSpPr>
        <p:spPr bwMode="auto">
          <a:xfrm>
            <a:off x="4876800" y="2438400"/>
            <a:ext cx="1219200" cy="304800"/>
          </a:xfrm>
          <a:prstGeom prst="rect">
            <a:avLst/>
          </a:prstGeom>
          <a:solidFill>
            <a:schemeClr val="bg1"/>
          </a:solidFill>
          <a:ln w="9525">
            <a:noFill/>
            <a:miter lim="800000"/>
            <a:headEnd/>
            <a:tailEnd/>
          </a:ln>
        </p:spPr>
        <p:txBody>
          <a:bodyPr wrap="none" anchor="ctr"/>
          <a:lstStyle/>
          <a:p>
            <a:endParaRPr lang="en-CA"/>
          </a:p>
        </p:txBody>
      </p:sp>
      <p:graphicFrame>
        <p:nvGraphicFramePr>
          <p:cNvPr id="5122" name="Object 7"/>
          <p:cNvGraphicFramePr>
            <a:graphicFrameLocks noGrp="1" noChangeAspect="1"/>
          </p:cNvGraphicFramePr>
          <p:nvPr>
            <p:ph sz="half" idx="2"/>
          </p:nvPr>
        </p:nvGraphicFramePr>
        <p:xfrm>
          <a:off x="304800" y="2563813"/>
          <a:ext cx="4114800" cy="2795587"/>
        </p:xfrm>
        <a:graphic>
          <a:graphicData uri="http://schemas.openxmlformats.org/presentationml/2006/ole">
            <mc:AlternateContent xmlns:mc="http://schemas.openxmlformats.org/markup-compatibility/2006">
              <mc:Choice xmlns:v="urn:schemas-microsoft-com:vml" Requires="v">
                <p:oleObj spid="_x0000_s5230" name="Bitmap Image" r:id="rId4" imgW="3238952" imgH="2200582" progId="Paint.Picture">
                  <p:embed/>
                </p:oleObj>
              </mc:Choice>
              <mc:Fallback>
                <p:oleObj name="Bitmap Image" r:id="rId4" imgW="3238952" imgH="2200582" progId="Paint.Picture">
                  <p:embed/>
                  <p:pic>
                    <p:nvPicPr>
                      <p:cNvPr id="0" name="Object 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563813"/>
                        <a:ext cx="4114800" cy="279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3" name="Object 8"/>
          <p:cNvGraphicFramePr>
            <a:graphicFrameLocks noGrp="1" noChangeAspect="1"/>
          </p:cNvGraphicFramePr>
          <p:nvPr>
            <p:ph sz="half" idx="1"/>
          </p:nvPr>
        </p:nvGraphicFramePr>
        <p:xfrm>
          <a:off x="4648200" y="2424113"/>
          <a:ext cx="4495800" cy="2728912"/>
        </p:xfrm>
        <a:graphic>
          <a:graphicData uri="http://schemas.openxmlformats.org/presentationml/2006/ole">
            <mc:AlternateContent xmlns:mc="http://schemas.openxmlformats.org/markup-compatibility/2006">
              <mc:Choice xmlns:v="urn:schemas-microsoft-com:vml" Requires="v">
                <p:oleObj spid="_x0000_s5231" name="Bitmap Image" r:id="rId6" imgW="3296110" imgH="2000000" progId="Paint.Picture">
                  <p:embed/>
                </p:oleObj>
              </mc:Choice>
              <mc:Fallback>
                <p:oleObj name="Bitmap Image" r:id="rId6" imgW="3296110" imgH="2000000" progId="Paint.Picture">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2424113"/>
                        <a:ext cx="4495800" cy="2728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devbio8e-chptopener-14"/>
          <p:cNvPicPr>
            <a:picLocks noChangeAspect="1" noChangeArrowheads="1"/>
          </p:cNvPicPr>
          <p:nvPr/>
        </p:nvPicPr>
        <p:blipFill>
          <a:blip r:embed="rId3" cstate="print"/>
          <a:srcRect/>
          <a:stretch>
            <a:fillRect/>
          </a:stretch>
        </p:blipFill>
        <p:spPr bwMode="auto">
          <a:xfrm>
            <a:off x="279400" y="457200"/>
            <a:ext cx="8531225" cy="6399213"/>
          </a:xfrm>
          <a:prstGeom prst="rect">
            <a:avLst/>
          </a:prstGeom>
          <a:noFill/>
          <a:ln w="9525">
            <a:noFill/>
            <a:miter lim="800000"/>
            <a:headEnd/>
            <a:tailEnd/>
          </a:ln>
        </p:spPr>
      </p:pic>
      <p:sp>
        <p:nvSpPr>
          <p:cNvPr id="10243" name="Rectangle 2"/>
          <p:cNvSpPr>
            <a:spLocks noGrp="1" noChangeArrowheads="1"/>
          </p:cNvSpPr>
          <p:nvPr>
            <p:ph type="title"/>
          </p:nvPr>
        </p:nvSpPr>
        <p:spPr/>
        <p:txBody>
          <a:bodyPr/>
          <a:lstStyle/>
          <a:p>
            <a:endParaRPr lang="en-US" smtClean="0"/>
          </a:p>
        </p:txBody>
      </p:sp>
      <p:sp>
        <p:nvSpPr>
          <p:cNvPr id="10244" name="Rectangle 3"/>
          <p:cNvSpPr>
            <a:spLocks noGrp="1" noChangeArrowheads="1"/>
          </p:cNvSpPr>
          <p:nvPr>
            <p:ph type="body" idx="1"/>
          </p:nvPr>
        </p:nvSpPr>
        <p:spPr/>
        <p:txBody>
          <a:bodyPr/>
          <a:lstStyle/>
          <a:p>
            <a:endParaRPr lang="en-US" smtClean="0"/>
          </a:p>
        </p:txBody>
      </p:sp>
      <p:sp>
        <p:nvSpPr>
          <p:cNvPr id="10245" name="TextBox 4"/>
          <p:cNvSpPr txBox="1">
            <a:spLocks noChangeArrowheads="1"/>
          </p:cNvSpPr>
          <p:nvPr/>
        </p:nvSpPr>
        <p:spPr bwMode="auto">
          <a:xfrm>
            <a:off x="6934200" y="1600200"/>
            <a:ext cx="2332038" cy="1016000"/>
          </a:xfrm>
          <a:prstGeom prst="rect">
            <a:avLst/>
          </a:prstGeom>
          <a:noFill/>
          <a:ln w="9525">
            <a:noFill/>
            <a:miter lim="800000"/>
            <a:headEnd/>
            <a:tailEnd/>
          </a:ln>
        </p:spPr>
        <p:txBody>
          <a:bodyPr wrap="none">
            <a:spAutoFit/>
          </a:bodyPr>
          <a:lstStyle/>
          <a:p>
            <a:r>
              <a:rPr lang="en-CA" sz="2000"/>
              <a:t>Chordin Blue (NC)</a:t>
            </a:r>
          </a:p>
          <a:p>
            <a:r>
              <a:rPr lang="en-CA" sz="2000"/>
              <a:t>Paraxis Green (Som)</a:t>
            </a:r>
          </a:p>
          <a:p>
            <a:r>
              <a:rPr lang="en-CA" sz="2000"/>
              <a:t>Pax2 Red (Int Mes)</a:t>
            </a:r>
          </a:p>
        </p:txBody>
      </p:sp>
      <p:sp>
        <p:nvSpPr>
          <p:cNvPr id="10246" name="TextBox 5"/>
          <p:cNvSpPr txBox="1">
            <a:spLocks noChangeArrowheads="1"/>
          </p:cNvSpPr>
          <p:nvPr/>
        </p:nvSpPr>
        <p:spPr bwMode="auto">
          <a:xfrm>
            <a:off x="2971800" y="0"/>
            <a:ext cx="3243263" cy="461963"/>
          </a:xfrm>
          <a:prstGeom prst="rect">
            <a:avLst/>
          </a:prstGeom>
          <a:noFill/>
          <a:ln w="9525">
            <a:noFill/>
            <a:miter lim="800000"/>
            <a:headEnd/>
            <a:tailEnd/>
          </a:ln>
        </p:spPr>
        <p:txBody>
          <a:bodyPr wrap="none">
            <a:spAutoFit/>
          </a:bodyPr>
          <a:lstStyle/>
          <a:p>
            <a:r>
              <a:rPr lang="en-CA"/>
              <a:t>Chick 12 somite (33 hrs)</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DevBio10e-Fig-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38855"/>
            <a:ext cx="7148513" cy="614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4387" name="Rectangle 3"/>
          <p:cNvSpPr>
            <a:spLocks noGrp="1" noChangeArrowheads="1"/>
          </p:cNvSpPr>
          <p:nvPr>
            <p:ph type="title"/>
          </p:nvPr>
        </p:nvSpPr>
        <p:spPr>
          <a:xfrm>
            <a:off x="533400" y="0"/>
            <a:ext cx="7772400" cy="1143000"/>
          </a:xfrm>
        </p:spPr>
        <p:txBody>
          <a:bodyPr/>
          <a:lstStyle/>
          <a:p>
            <a:r>
              <a:rPr lang="en-US" sz="1600" dirty="0"/>
              <a:t>Figure 12.12  Transverse section through the trunk of a chick embryo on days 2–</a:t>
            </a:r>
            <a:r>
              <a:rPr lang="en-US" sz="1600" dirty="0" smtClean="0"/>
              <a:t>4</a:t>
            </a:r>
            <a:endParaRPr lang="en-US" sz="1600" dirty="0"/>
          </a:p>
        </p:txBody>
      </p:sp>
    </p:spTree>
    <p:extLst>
      <p:ext uri="{BB962C8B-B14F-4D97-AF65-F5344CB8AC3E}">
        <p14:creationId xmlns:p14="http://schemas.microsoft.com/office/powerpoint/2010/main" val="273481653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DevBio10e-Fig-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61975"/>
            <a:ext cx="6562725" cy="614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5411" name="Rectangle 3"/>
          <p:cNvSpPr>
            <a:spLocks noGrp="1" noChangeArrowheads="1"/>
          </p:cNvSpPr>
          <p:nvPr>
            <p:ph type="title"/>
          </p:nvPr>
        </p:nvSpPr>
        <p:spPr>
          <a:xfrm>
            <a:off x="533400" y="-76200"/>
            <a:ext cx="7772400" cy="1143000"/>
          </a:xfrm>
        </p:spPr>
        <p:txBody>
          <a:bodyPr/>
          <a:lstStyle/>
          <a:p>
            <a:r>
              <a:rPr lang="en-US" sz="1600" dirty="0"/>
              <a:t>Figure 12.12  Transverse section through the trunk of a chick embryo on days 2–</a:t>
            </a:r>
            <a:r>
              <a:rPr lang="en-US" sz="1600" dirty="0" smtClean="0"/>
              <a:t>4</a:t>
            </a:r>
            <a:endParaRPr lang="en-US" sz="1600" dirty="0"/>
          </a:p>
        </p:txBody>
      </p:sp>
    </p:spTree>
    <p:extLst>
      <p:ext uri="{BB962C8B-B14F-4D97-AF65-F5344CB8AC3E}">
        <p14:creationId xmlns:p14="http://schemas.microsoft.com/office/powerpoint/2010/main" val="265370382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DevBio10e-Fig-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61975"/>
            <a:ext cx="4418013" cy="614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6435" name="Rectangle 3"/>
          <p:cNvSpPr>
            <a:spLocks noGrp="1" noChangeArrowheads="1"/>
          </p:cNvSpPr>
          <p:nvPr>
            <p:ph type="title"/>
          </p:nvPr>
        </p:nvSpPr>
        <p:spPr>
          <a:xfrm>
            <a:off x="533400" y="-152400"/>
            <a:ext cx="7772400" cy="1143000"/>
          </a:xfrm>
        </p:spPr>
        <p:txBody>
          <a:bodyPr/>
          <a:lstStyle/>
          <a:p>
            <a:r>
              <a:rPr lang="en-US" sz="1600" dirty="0"/>
              <a:t>Figure 12.13  </a:t>
            </a:r>
            <a:r>
              <a:rPr lang="en-US" sz="1600" dirty="0" err="1"/>
              <a:t>Primaxial</a:t>
            </a:r>
            <a:r>
              <a:rPr lang="en-US" sz="1600" dirty="0"/>
              <a:t> and </a:t>
            </a:r>
            <a:r>
              <a:rPr lang="en-US" sz="1600" dirty="0" err="1"/>
              <a:t>abaxial</a:t>
            </a:r>
            <a:r>
              <a:rPr lang="en-US" sz="1600" dirty="0"/>
              <a:t> domains of vertebrate mesoderm</a:t>
            </a:r>
          </a:p>
        </p:txBody>
      </p:sp>
    </p:spTree>
    <p:extLst>
      <p:ext uri="{BB962C8B-B14F-4D97-AF65-F5344CB8AC3E}">
        <p14:creationId xmlns:p14="http://schemas.microsoft.com/office/powerpoint/2010/main" val="406228721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descr="DevBio10e-Table-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00" y="561975"/>
            <a:ext cx="5435600" cy="614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3779" name="Rectangle 3"/>
          <p:cNvSpPr>
            <a:spLocks noGrp="1" noChangeArrowheads="1"/>
          </p:cNvSpPr>
          <p:nvPr>
            <p:ph type="title"/>
          </p:nvPr>
        </p:nvSpPr>
        <p:spPr/>
        <p:txBody>
          <a:bodyPr/>
          <a:lstStyle/>
          <a:p>
            <a:endParaRPr lang="en-US" dirty="0"/>
          </a:p>
        </p:txBody>
      </p:sp>
    </p:spTree>
    <p:extLst>
      <p:ext uri="{BB962C8B-B14F-4D97-AF65-F5344CB8AC3E}">
        <p14:creationId xmlns:p14="http://schemas.microsoft.com/office/powerpoint/2010/main" val="72329100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 interactions in the patterning of the somite</a:t>
            </a:r>
          </a:p>
        </p:txBody>
      </p:sp>
      <p:sp>
        <p:nvSpPr>
          <p:cNvPr id="18435" name="Rectangle 3"/>
          <p:cNvSpPr>
            <a:spLocks noGrp="1" noChangeArrowheads="1"/>
          </p:cNvSpPr>
          <p:nvPr>
            <p:ph type="body" idx="1"/>
          </p:nvPr>
        </p:nvSpPr>
        <p:spPr/>
        <p:txBody>
          <a:bodyPr/>
          <a:lstStyle/>
          <a:p>
            <a:endParaRPr lang="en-US" smtClean="0"/>
          </a:p>
        </p:txBody>
      </p:sp>
      <p:pic>
        <p:nvPicPr>
          <p:cNvPr id="18436" name="Picture 5" descr="DevBio8e-Fig-14-12-0"/>
          <p:cNvPicPr>
            <a:picLocks noChangeAspect="1" noChangeArrowheads="1"/>
          </p:cNvPicPr>
          <p:nvPr/>
        </p:nvPicPr>
        <p:blipFill>
          <a:blip r:embed="rId3" cstate="print"/>
          <a:srcRect/>
          <a:stretch>
            <a:fillRect/>
          </a:stretch>
        </p:blipFill>
        <p:spPr bwMode="auto">
          <a:xfrm>
            <a:off x="441325" y="665163"/>
            <a:ext cx="8259763" cy="6192837"/>
          </a:xfrm>
          <a:prstGeom prst="rect">
            <a:avLst/>
          </a:prstGeom>
          <a:noFill/>
          <a:ln w="9525">
            <a:noFill/>
            <a:miter lim="800000"/>
            <a:headEnd/>
            <a:tailEnd/>
          </a:ln>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85800" y="457200"/>
            <a:ext cx="7772400" cy="1143000"/>
          </a:xfrm>
        </p:spPr>
        <p:txBody>
          <a:bodyPr/>
          <a:lstStyle/>
          <a:p>
            <a:pPr eaLnBrk="1" hangingPunct="1"/>
            <a:r>
              <a:rPr lang="en-US" sz="3200" b="1" smtClean="0">
                <a:solidFill>
                  <a:srgbClr val="0000FF"/>
                </a:solidFill>
                <a:latin typeface="Arial" charset="0"/>
              </a:rPr>
              <a:t>Conversion of myoblasts into muscles in culture</a:t>
            </a:r>
            <a:r>
              <a:rPr lang="en-US" sz="4000" smtClean="0"/>
              <a:t> </a:t>
            </a:r>
          </a:p>
        </p:txBody>
      </p:sp>
      <p:graphicFrame>
        <p:nvGraphicFramePr>
          <p:cNvPr id="6146" name="Object 3" descr="ch14f10"/>
          <p:cNvGraphicFramePr>
            <a:graphicFrameLocks noGrp="1" noChangeAspect="1"/>
          </p:cNvGraphicFramePr>
          <p:nvPr>
            <p:ph idx="1"/>
          </p:nvPr>
        </p:nvGraphicFramePr>
        <p:xfrm>
          <a:off x="152400" y="2557463"/>
          <a:ext cx="8763000" cy="2520950"/>
        </p:xfrm>
        <a:graphic>
          <a:graphicData uri="http://schemas.openxmlformats.org/presentationml/2006/ole">
            <mc:AlternateContent xmlns:mc="http://schemas.openxmlformats.org/markup-compatibility/2006">
              <mc:Choice xmlns:v="urn:schemas-microsoft-com:vml" Requires="v">
                <p:oleObj spid="_x0000_s6203" name="Bitmap Image" r:id="rId4" imgW="6819048" imgH="1961905" progId="Paint.Picture">
                  <p:embed/>
                </p:oleObj>
              </mc:Choice>
              <mc:Fallback>
                <p:oleObj name="Bitmap Image" r:id="rId4" imgW="6819048" imgH="1961905" progId="Paint.Picture">
                  <p:embed/>
                  <p:pic>
                    <p:nvPicPr>
                      <p:cNvPr id="0" name="Object 3" descr="ch14f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557463"/>
                        <a:ext cx="8763000" cy="2520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990600"/>
            <a:ext cx="534193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704001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DevBio10e-Fig-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66750"/>
            <a:ext cx="8531225"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6675" name="Rectangle 3"/>
          <p:cNvSpPr>
            <a:spLocks noGrp="1" noChangeArrowheads="1"/>
          </p:cNvSpPr>
          <p:nvPr>
            <p:ph type="title"/>
          </p:nvPr>
        </p:nvSpPr>
        <p:spPr>
          <a:xfrm>
            <a:off x="685800" y="152400"/>
            <a:ext cx="7772400" cy="1143000"/>
          </a:xfrm>
        </p:spPr>
        <p:txBody>
          <a:bodyPr/>
          <a:lstStyle/>
          <a:p>
            <a:r>
              <a:rPr lang="en-US" sz="1600" dirty="0"/>
              <a:t>Figure 12.18  Satellite cells and muscle </a:t>
            </a:r>
            <a:r>
              <a:rPr lang="en-US" sz="1600" dirty="0" smtClean="0"/>
              <a:t>growth</a:t>
            </a:r>
            <a:endParaRPr lang="en-US" sz="1600" dirty="0"/>
          </a:p>
        </p:txBody>
      </p:sp>
    </p:spTree>
    <p:extLst>
      <p:ext uri="{BB962C8B-B14F-4D97-AF65-F5344CB8AC3E}">
        <p14:creationId xmlns:p14="http://schemas.microsoft.com/office/powerpoint/2010/main" val="339500189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DevBio10e-Fig-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300" y="561975"/>
            <a:ext cx="3340100" cy="614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7699" name="Rectangle 3"/>
          <p:cNvSpPr>
            <a:spLocks noGrp="1" noChangeArrowheads="1"/>
          </p:cNvSpPr>
          <p:nvPr>
            <p:ph type="title"/>
          </p:nvPr>
        </p:nvSpPr>
        <p:spPr>
          <a:xfrm>
            <a:off x="609600" y="0"/>
            <a:ext cx="7772400" cy="609600"/>
          </a:xfrm>
        </p:spPr>
        <p:txBody>
          <a:bodyPr/>
          <a:lstStyle/>
          <a:p>
            <a:r>
              <a:rPr lang="en-US" sz="1600" dirty="0"/>
              <a:t>Figure 12.18  Satellite cells and muscle </a:t>
            </a:r>
            <a:r>
              <a:rPr lang="en-US" sz="1600" dirty="0" smtClean="0"/>
              <a:t>growth</a:t>
            </a:r>
            <a:endParaRPr lang="en-US" sz="1600" dirty="0"/>
          </a:p>
        </p:txBody>
      </p:sp>
    </p:spTree>
    <p:extLst>
      <p:ext uri="{BB962C8B-B14F-4D97-AF65-F5344CB8AC3E}">
        <p14:creationId xmlns:p14="http://schemas.microsoft.com/office/powerpoint/2010/main" val="207528231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DevBio10e-Fig-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95400"/>
            <a:ext cx="8531225" cy="504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5651" name="Rectangle 3"/>
          <p:cNvSpPr>
            <a:spLocks noGrp="1" noChangeArrowheads="1"/>
          </p:cNvSpPr>
          <p:nvPr>
            <p:ph type="title"/>
          </p:nvPr>
        </p:nvSpPr>
        <p:spPr>
          <a:xfrm>
            <a:off x="609600" y="152400"/>
            <a:ext cx="7772400" cy="685800"/>
          </a:xfrm>
        </p:spPr>
        <p:txBody>
          <a:bodyPr/>
          <a:lstStyle/>
          <a:p>
            <a:r>
              <a:rPr lang="en-US" sz="1600" dirty="0"/>
              <a:t>Figure 12.18  Satellite cells and muscle growth</a:t>
            </a:r>
          </a:p>
        </p:txBody>
      </p:sp>
    </p:spTree>
    <p:extLst>
      <p:ext uri="{BB962C8B-B14F-4D97-AF65-F5344CB8AC3E}">
        <p14:creationId xmlns:p14="http://schemas.microsoft.com/office/powerpoint/2010/main" val="306540870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lineages of mesoderm"/>
          <p:cNvPicPr>
            <a:picLocks noChangeAspect="1" noChangeArrowheads="1"/>
          </p:cNvPicPr>
          <p:nvPr/>
        </p:nvPicPr>
        <p:blipFill>
          <a:blip r:embed="rId3" cstate="print"/>
          <a:srcRect/>
          <a:stretch>
            <a:fillRect/>
          </a:stretch>
        </p:blipFill>
        <p:spPr bwMode="auto">
          <a:xfrm>
            <a:off x="304800" y="965200"/>
            <a:ext cx="8839200" cy="5892800"/>
          </a:xfrm>
          <a:prstGeom prst="rect">
            <a:avLst/>
          </a:prstGeom>
          <a:noFill/>
          <a:ln w="9525">
            <a:noFill/>
            <a:miter lim="800000"/>
            <a:headEnd/>
            <a:tailEnd/>
          </a:ln>
        </p:spPr>
      </p:pic>
      <p:sp>
        <p:nvSpPr>
          <p:cNvPr id="11267" name="Text Box 5"/>
          <p:cNvSpPr txBox="1">
            <a:spLocks noChangeArrowheads="1"/>
          </p:cNvSpPr>
          <p:nvPr/>
        </p:nvSpPr>
        <p:spPr bwMode="auto">
          <a:xfrm>
            <a:off x="2133600" y="228600"/>
            <a:ext cx="4064000" cy="457200"/>
          </a:xfrm>
          <a:prstGeom prst="rect">
            <a:avLst/>
          </a:prstGeom>
          <a:noFill/>
          <a:ln w="9525">
            <a:noFill/>
            <a:miter lim="800000"/>
            <a:headEnd/>
            <a:tailEnd/>
          </a:ln>
        </p:spPr>
        <p:txBody>
          <a:bodyPr wrap="none">
            <a:spAutoFit/>
          </a:bodyPr>
          <a:lstStyle/>
          <a:p>
            <a:r>
              <a:rPr lang="en-US" b="1">
                <a:latin typeface="Comic Sans MS" pitchFamily="66" charset="0"/>
              </a:rPr>
              <a:t>Lineages of the mesoderm</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 y="76200"/>
            <a:ext cx="8839200" cy="1143000"/>
          </a:xfrm>
        </p:spPr>
        <p:txBody>
          <a:bodyPr/>
          <a:lstStyle/>
          <a:p>
            <a:pPr eaLnBrk="1" hangingPunct="1"/>
            <a:r>
              <a:rPr lang="en-US" sz="3200" b="1" smtClean="0">
                <a:solidFill>
                  <a:srgbClr val="0000FF"/>
                </a:solidFill>
                <a:latin typeface="Arial" charset="0"/>
              </a:rPr>
              <a:t>Myotome derivatives of the mouse embryo</a:t>
            </a:r>
            <a:r>
              <a:rPr lang="en-US" sz="4000" smtClean="0"/>
              <a:t> </a:t>
            </a:r>
          </a:p>
        </p:txBody>
      </p:sp>
      <p:pic>
        <p:nvPicPr>
          <p:cNvPr id="17411" name="Picture 3" descr="ch14f8"/>
          <p:cNvPicPr>
            <a:picLocks noGrp="1" noChangeAspect="1" noChangeArrowheads="1"/>
          </p:cNvPicPr>
          <p:nvPr>
            <p:ph idx="1"/>
          </p:nvPr>
        </p:nvPicPr>
        <p:blipFill>
          <a:blip r:embed="rId3" cstate="print"/>
          <a:srcRect/>
          <a:stretch>
            <a:fillRect/>
          </a:stretch>
        </p:blipFill>
        <p:spPr>
          <a:xfrm>
            <a:off x="1752600" y="1530350"/>
            <a:ext cx="5943600" cy="4770438"/>
          </a:xfrm>
          <a:noFill/>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vBio11e-Fig-17-24-2R.jpg"/>
          <p:cNvPicPr>
            <a:picLocks noChangeAspect="1"/>
          </p:cNvPicPr>
          <p:nvPr/>
        </p:nvPicPr>
        <p:blipFill>
          <a:blip r:embed="rId3"/>
          <a:stretch>
            <a:fillRect/>
          </a:stretch>
        </p:blipFill>
        <p:spPr>
          <a:xfrm>
            <a:off x="304800" y="530352"/>
            <a:ext cx="8418576" cy="6327648"/>
          </a:xfrm>
          <a:prstGeom prst="rect">
            <a:avLst/>
          </a:prstGeom>
        </p:spPr>
      </p:pic>
      <p:sp>
        <p:nvSpPr>
          <p:cNvPr id="3" name="Title 2"/>
          <p:cNvSpPr>
            <a:spLocks noGrp="1"/>
          </p:cNvSpPr>
          <p:nvPr>
            <p:ph type="title"/>
          </p:nvPr>
        </p:nvSpPr>
        <p:spPr>
          <a:xfrm>
            <a:off x="609600" y="-228600"/>
            <a:ext cx="7772400" cy="1143000"/>
          </a:xfrm>
        </p:spPr>
        <p:txBody>
          <a:bodyPr/>
          <a:lstStyle/>
          <a:p>
            <a:r>
              <a:rPr lang="en-US" sz="1600" dirty="0" smtClean="0"/>
              <a:t>Figure 17.24  Scleraxis is expressed in the progenitors of the </a:t>
            </a:r>
            <a:r>
              <a:rPr lang="en-US" sz="1600" dirty="0" smtClean="0"/>
              <a:t>tendons</a:t>
            </a:r>
            <a:endParaRPr lang="en-US" dirty="0"/>
          </a:p>
        </p:txBody>
      </p:sp>
    </p:spTree>
    <p:extLst>
      <p:ext uri="{BB962C8B-B14F-4D97-AF65-F5344CB8AC3E}">
        <p14:creationId xmlns:p14="http://schemas.microsoft.com/office/powerpoint/2010/main" val="284896809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vBio11e-Fig-17-28-0.jpg"/>
          <p:cNvPicPr>
            <a:picLocks noChangeAspect="1"/>
          </p:cNvPicPr>
          <p:nvPr/>
        </p:nvPicPr>
        <p:blipFill>
          <a:blip r:embed="rId3"/>
          <a:stretch>
            <a:fillRect/>
          </a:stretch>
        </p:blipFill>
        <p:spPr>
          <a:xfrm>
            <a:off x="1511807" y="455676"/>
            <a:ext cx="6120384" cy="6327648"/>
          </a:xfrm>
          <a:prstGeom prst="rect">
            <a:avLst/>
          </a:prstGeom>
        </p:spPr>
      </p:pic>
      <p:sp>
        <p:nvSpPr>
          <p:cNvPr id="3" name="Title 2"/>
          <p:cNvSpPr>
            <a:spLocks noGrp="1"/>
          </p:cNvSpPr>
          <p:nvPr>
            <p:ph type="title"/>
          </p:nvPr>
        </p:nvSpPr>
        <p:spPr>
          <a:xfrm>
            <a:off x="609600" y="13043"/>
            <a:ext cx="7772400" cy="1143000"/>
          </a:xfrm>
        </p:spPr>
        <p:txBody>
          <a:bodyPr/>
          <a:lstStyle/>
          <a:p>
            <a:endParaRPr lang="en-US" sz="1600" dirty="0"/>
          </a:p>
        </p:txBody>
      </p:sp>
    </p:spTree>
    <p:extLst>
      <p:ext uri="{BB962C8B-B14F-4D97-AF65-F5344CB8AC3E}">
        <p14:creationId xmlns:p14="http://schemas.microsoft.com/office/powerpoint/2010/main" val="315057875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vBio11e-Fig-17-24-0.jpg"/>
          <p:cNvPicPr>
            <a:picLocks noChangeAspect="1"/>
          </p:cNvPicPr>
          <p:nvPr/>
        </p:nvPicPr>
        <p:blipFill>
          <a:blip r:embed="rId3"/>
          <a:stretch>
            <a:fillRect/>
          </a:stretch>
        </p:blipFill>
        <p:spPr>
          <a:xfrm>
            <a:off x="304800" y="1525523"/>
            <a:ext cx="8534400" cy="4187952"/>
          </a:xfrm>
          <a:prstGeom prst="rect">
            <a:avLst/>
          </a:prstGeom>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99393341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vBio11e-Fig-17-34-0.jpg"/>
          <p:cNvPicPr>
            <a:picLocks noChangeAspect="1"/>
          </p:cNvPicPr>
          <p:nvPr/>
        </p:nvPicPr>
        <p:blipFill>
          <a:blip r:embed="rId3"/>
          <a:stretch>
            <a:fillRect/>
          </a:stretch>
        </p:blipFill>
        <p:spPr>
          <a:xfrm>
            <a:off x="143255" y="455676"/>
            <a:ext cx="8857488" cy="6327648"/>
          </a:xfrm>
          <a:prstGeom prst="rect">
            <a:avLst/>
          </a:prstGeom>
        </p:spPr>
      </p:pic>
      <p:sp>
        <p:nvSpPr>
          <p:cNvPr id="3" name="Title 2"/>
          <p:cNvSpPr>
            <a:spLocks noGrp="1"/>
          </p:cNvSpPr>
          <p:nvPr>
            <p:ph type="title"/>
          </p:nvPr>
        </p:nvSpPr>
        <p:spPr>
          <a:xfrm>
            <a:off x="762000" y="-76200"/>
            <a:ext cx="6781800" cy="685800"/>
          </a:xfrm>
        </p:spPr>
        <p:txBody>
          <a:bodyPr/>
          <a:lstStyle/>
          <a:p>
            <a:r>
              <a:rPr lang="en-US" sz="1400" dirty="0" smtClean="0"/>
              <a:t>Figure 17.34  A loss-of-function mutation in the </a:t>
            </a:r>
            <a:r>
              <a:rPr lang="en-US" sz="1400" i="1" dirty="0" smtClean="0"/>
              <a:t>myostatin</a:t>
            </a:r>
            <a:r>
              <a:rPr lang="en-US" sz="1400" dirty="0" smtClean="0"/>
              <a:t> gene of whippets </a:t>
            </a:r>
            <a:endParaRPr lang="en-US" sz="1400" dirty="0"/>
          </a:p>
        </p:txBody>
      </p:sp>
    </p:spTree>
    <p:extLst>
      <p:ext uri="{BB962C8B-B14F-4D97-AF65-F5344CB8AC3E}">
        <p14:creationId xmlns:p14="http://schemas.microsoft.com/office/powerpoint/2010/main" val="168457520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28600" y="533400"/>
            <a:ext cx="8686800" cy="1143000"/>
          </a:xfrm>
        </p:spPr>
        <p:txBody>
          <a:bodyPr/>
          <a:lstStyle/>
          <a:p>
            <a:pPr eaLnBrk="1" hangingPunct="1"/>
            <a:r>
              <a:rPr lang="en-US" sz="3200" b="1" smtClean="0">
                <a:solidFill>
                  <a:srgbClr val="0000FF"/>
                </a:solidFill>
                <a:latin typeface="Arial" charset="0"/>
              </a:rPr>
              <a:t>Conversion of myoblasts into muscles in culture</a:t>
            </a:r>
            <a:r>
              <a:rPr lang="en-US" sz="4000" smtClean="0"/>
              <a:t> </a:t>
            </a:r>
          </a:p>
        </p:txBody>
      </p:sp>
      <p:graphicFrame>
        <p:nvGraphicFramePr>
          <p:cNvPr id="7170" name="Object 3"/>
          <p:cNvGraphicFramePr>
            <a:graphicFrameLocks noGrp="1" noChangeAspect="1"/>
          </p:cNvGraphicFramePr>
          <p:nvPr>
            <p:ph sz="half" idx="2"/>
          </p:nvPr>
        </p:nvGraphicFramePr>
        <p:xfrm>
          <a:off x="1828800" y="1828800"/>
          <a:ext cx="5486400" cy="4591050"/>
        </p:xfrm>
        <a:graphic>
          <a:graphicData uri="http://schemas.openxmlformats.org/presentationml/2006/ole">
            <mc:AlternateContent xmlns:mc="http://schemas.openxmlformats.org/markup-compatibility/2006">
              <mc:Choice xmlns:v="urn:schemas-microsoft-com:vml" Requires="v">
                <p:oleObj spid="_x0000_s7227" name="Bitmap Image" r:id="rId4" imgW="2505425" imgH="2095793" progId="Paint.Picture">
                  <p:embed/>
                </p:oleObj>
              </mc:Choice>
              <mc:Fallback>
                <p:oleObj name="Bitmap Image" r:id="rId4" imgW="2505425" imgH="2095793"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828800"/>
                        <a:ext cx="5486400"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52400"/>
            <a:ext cx="7772400" cy="1143000"/>
          </a:xfrm>
        </p:spPr>
        <p:txBody>
          <a:bodyPr/>
          <a:lstStyle/>
          <a:p>
            <a:pPr eaLnBrk="1" hangingPunct="1"/>
            <a:r>
              <a:rPr lang="en-US" sz="3600" b="1" smtClean="0">
                <a:solidFill>
                  <a:srgbClr val="0000FF"/>
                </a:solidFill>
                <a:latin typeface="Arial" charset="0"/>
              </a:rPr>
              <a:t>Neural tube and somites</a:t>
            </a:r>
            <a:r>
              <a:rPr lang="en-US" smtClean="0"/>
              <a:t> </a:t>
            </a:r>
          </a:p>
        </p:txBody>
      </p:sp>
      <p:pic>
        <p:nvPicPr>
          <p:cNvPr id="12291" name="Picture 3" descr="ch14f3"/>
          <p:cNvPicPr>
            <a:picLocks noGrp="1" noChangeAspect="1" noChangeArrowheads="1"/>
          </p:cNvPicPr>
          <p:nvPr>
            <p:ph idx="1"/>
          </p:nvPr>
        </p:nvPicPr>
        <p:blipFill>
          <a:blip r:embed="rId3" cstate="print"/>
          <a:srcRect/>
          <a:stretch>
            <a:fillRect/>
          </a:stretch>
        </p:blipFill>
        <p:spPr>
          <a:xfrm>
            <a:off x="2493963" y="990600"/>
            <a:ext cx="4451350" cy="5715000"/>
          </a:xfrm>
          <a:noFill/>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devbio8e-fig-14-03-0"/>
          <p:cNvPicPr>
            <a:picLocks noChangeAspect="1" noChangeArrowheads="1"/>
          </p:cNvPicPr>
          <p:nvPr/>
        </p:nvPicPr>
        <p:blipFill>
          <a:blip r:embed="rId3" cstate="print"/>
          <a:srcRect/>
          <a:stretch>
            <a:fillRect/>
          </a:stretch>
        </p:blipFill>
        <p:spPr bwMode="auto">
          <a:xfrm>
            <a:off x="279400" y="457200"/>
            <a:ext cx="8531225" cy="6399213"/>
          </a:xfrm>
          <a:prstGeom prst="rect">
            <a:avLst/>
          </a:prstGeom>
          <a:noFill/>
          <a:ln w="9525">
            <a:noFill/>
            <a:miter lim="800000"/>
            <a:headEnd/>
            <a:tailEnd/>
          </a:ln>
        </p:spPr>
      </p:pic>
      <p:sp>
        <p:nvSpPr>
          <p:cNvPr id="13315" name="Rectangle 2"/>
          <p:cNvSpPr>
            <a:spLocks noGrp="1" noChangeArrowheads="1"/>
          </p:cNvSpPr>
          <p:nvPr>
            <p:ph type="title"/>
          </p:nvPr>
        </p:nvSpPr>
        <p:spPr>
          <a:xfrm>
            <a:off x="762000" y="-228600"/>
            <a:ext cx="7772400" cy="1143000"/>
          </a:xfrm>
        </p:spPr>
        <p:txBody>
          <a:bodyPr/>
          <a:lstStyle/>
          <a:p>
            <a:r>
              <a:rPr lang="en-US" sz="1600" dirty="0" smtClean="0"/>
              <a:t>14.3  Specification of </a:t>
            </a:r>
            <a:r>
              <a:rPr lang="en-US" sz="1600" dirty="0" err="1" smtClean="0"/>
              <a:t>somites</a:t>
            </a:r>
            <a:endParaRPr lang="en-US" sz="1600" dirty="0" smtClean="0"/>
          </a:p>
        </p:txBody>
      </p:sp>
      <p:sp>
        <p:nvSpPr>
          <p:cNvPr id="13316" name="Rectangle 3"/>
          <p:cNvSpPr>
            <a:spLocks noGrp="1" noChangeArrowheads="1"/>
          </p:cNvSpPr>
          <p:nvPr>
            <p:ph type="body" idx="1"/>
          </p:nvPr>
        </p:nvSpPr>
        <p:spPr/>
        <p:txBody>
          <a:bodyPr/>
          <a:lstStyle/>
          <a:p>
            <a:endParaRPr lang="en-US" dirty="0" smtClean="0"/>
          </a:p>
        </p:txBody>
      </p:sp>
      <p:sp>
        <p:nvSpPr>
          <p:cNvPr id="13317" name="TextBox 4"/>
          <p:cNvSpPr txBox="1">
            <a:spLocks noChangeArrowheads="1"/>
          </p:cNvSpPr>
          <p:nvPr/>
        </p:nvSpPr>
        <p:spPr bwMode="auto">
          <a:xfrm>
            <a:off x="6175375" y="2286000"/>
            <a:ext cx="3155030" cy="1569660"/>
          </a:xfrm>
          <a:prstGeom prst="rect">
            <a:avLst/>
          </a:prstGeom>
          <a:noFill/>
          <a:ln w="9525">
            <a:noFill/>
            <a:miter lim="800000"/>
            <a:headEnd/>
            <a:tailEnd/>
          </a:ln>
        </p:spPr>
        <p:txBody>
          <a:bodyPr wrap="none">
            <a:spAutoFit/>
          </a:bodyPr>
          <a:lstStyle/>
          <a:p>
            <a:r>
              <a:rPr lang="en-CA" dirty="0" smtClean="0"/>
              <a:t>Noggin </a:t>
            </a:r>
            <a:r>
              <a:rPr lang="en-CA" dirty="0"/>
              <a:t>expressing cells</a:t>
            </a:r>
          </a:p>
          <a:p>
            <a:r>
              <a:rPr lang="en-CA" dirty="0"/>
              <a:t>In lateral plate </a:t>
            </a:r>
            <a:r>
              <a:rPr lang="en-CA" dirty="0" err="1"/>
              <a:t>meso</a:t>
            </a:r>
            <a:endParaRPr lang="en-CA" dirty="0"/>
          </a:p>
          <a:p>
            <a:r>
              <a:rPr lang="en-CA" dirty="0"/>
              <a:t>Induces somite like </a:t>
            </a:r>
          </a:p>
          <a:p>
            <a:r>
              <a:rPr lang="en-CA" dirty="0"/>
              <a:t>Structures (pax3 +)</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vBio11e-Ch17-Opener.jpg"/>
          <p:cNvPicPr>
            <a:picLocks noChangeAspect="1"/>
          </p:cNvPicPr>
          <p:nvPr/>
        </p:nvPicPr>
        <p:blipFill>
          <a:blip r:embed="rId3"/>
          <a:stretch>
            <a:fillRect/>
          </a:stretch>
        </p:blipFill>
        <p:spPr>
          <a:xfrm>
            <a:off x="2252472" y="455676"/>
            <a:ext cx="4639056" cy="6327648"/>
          </a:xfrm>
          <a:prstGeom prst="rect">
            <a:avLst/>
          </a:prstGeom>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4061424099"/>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vBio11e-Fig-17-09-0.jpg"/>
          <p:cNvPicPr>
            <a:picLocks noChangeAspect="1"/>
          </p:cNvPicPr>
          <p:nvPr/>
        </p:nvPicPr>
        <p:blipFill>
          <a:blip r:embed="rId3"/>
          <a:stretch>
            <a:fillRect/>
          </a:stretch>
        </p:blipFill>
        <p:spPr>
          <a:xfrm>
            <a:off x="2398776" y="455676"/>
            <a:ext cx="4346448" cy="6327648"/>
          </a:xfrm>
          <a:prstGeom prst="rect">
            <a:avLst/>
          </a:prstGeom>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58807223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228600"/>
            <a:ext cx="8763000" cy="1143000"/>
          </a:xfrm>
        </p:spPr>
        <p:txBody>
          <a:bodyPr/>
          <a:lstStyle/>
          <a:p>
            <a:pPr eaLnBrk="1" hangingPunct="1"/>
            <a:r>
              <a:rPr lang="en-US" sz="3600" b="1" smtClean="0">
                <a:solidFill>
                  <a:srgbClr val="0000FF"/>
                </a:solidFill>
                <a:latin typeface="Arial" charset="0"/>
              </a:rPr>
              <a:t>Mesenchymal to Epithelial Transition from somitomere to somite</a:t>
            </a:r>
            <a:r>
              <a:rPr lang="en-US" sz="4000" smtClean="0"/>
              <a:t> </a:t>
            </a:r>
          </a:p>
        </p:txBody>
      </p:sp>
      <p:graphicFrame>
        <p:nvGraphicFramePr>
          <p:cNvPr id="1026" name="Object 3"/>
          <p:cNvGraphicFramePr>
            <a:graphicFrameLocks noGrp="1" noChangeAspect="1"/>
          </p:cNvGraphicFramePr>
          <p:nvPr>
            <p:ph sz="half" idx="1"/>
          </p:nvPr>
        </p:nvGraphicFramePr>
        <p:xfrm>
          <a:off x="685800" y="1755775"/>
          <a:ext cx="7848600" cy="4416425"/>
        </p:xfrm>
        <a:graphic>
          <a:graphicData uri="http://schemas.openxmlformats.org/presentationml/2006/ole">
            <mc:AlternateContent xmlns:mc="http://schemas.openxmlformats.org/markup-compatibility/2006">
              <mc:Choice xmlns:v="urn:schemas-microsoft-com:vml" Requires="v">
                <p:oleObj spid="_x0000_s1083" name="Bitmap Image" r:id="rId4" imgW="2723810" imgH="1533739" progId="Paint.Picture">
                  <p:embed/>
                </p:oleObj>
              </mc:Choice>
              <mc:Fallback>
                <p:oleObj name="Bitmap Image" r:id="rId4" imgW="2723810" imgH="1533739"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755775"/>
                        <a:ext cx="7848600" cy="441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28" name="Text Box 4"/>
          <p:cNvSpPr txBox="1">
            <a:spLocks noChangeArrowheads="1"/>
          </p:cNvSpPr>
          <p:nvPr/>
        </p:nvSpPr>
        <p:spPr bwMode="auto">
          <a:xfrm>
            <a:off x="593725" y="6061075"/>
            <a:ext cx="3770313" cy="457200"/>
          </a:xfrm>
          <a:prstGeom prst="rect">
            <a:avLst/>
          </a:prstGeom>
          <a:noFill/>
          <a:ln w="9525">
            <a:noFill/>
            <a:miter lim="800000"/>
            <a:headEnd/>
            <a:tailEnd/>
          </a:ln>
        </p:spPr>
        <p:txBody>
          <a:bodyPr wrap="none">
            <a:spAutoFit/>
          </a:bodyPr>
          <a:lstStyle/>
          <a:p>
            <a:r>
              <a:rPr lang="en-US"/>
              <a:t>N- Cadherin staining (white) </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304800" y="304800"/>
            <a:ext cx="8458200" cy="1143000"/>
          </a:xfrm>
        </p:spPr>
        <p:txBody>
          <a:bodyPr/>
          <a:lstStyle/>
          <a:p>
            <a:pPr eaLnBrk="1" hangingPunct="1"/>
            <a:r>
              <a:rPr lang="en-US" sz="3600" b="1" smtClean="0">
                <a:solidFill>
                  <a:srgbClr val="0000FF"/>
                </a:solidFill>
                <a:latin typeface="Arial" charset="0"/>
              </a:rPr>
              <a:t>Transition from somitomere to somite</a:t>
            </a:r>
            <a:r>
              <a:rPr lang="en-US" sz="4000" smtClean="0"/>
              <a:t> </a:t>
            </a:r>
          </a:p>
        </p:txBody>
      </p:sp>
      <p:graphicFrame>
        <p:nvGraphicFramePr>
          <p:cNvPr id="2050" name="Object 3"/>
          <p:cNvGraphicFramePr>
            <a:graphicFrameLocks noGrp="1" noChangeAspect="1"/>
          </p:cNvGraphicFramePr>
          <p:nvPr>
            <p:ph sz="half" idx="2"/>
          </p:nvPr>
        </p:nvGraphicFramePr>
        <p:xfrm>
          <a:off x="152400" y="2189163"/>
          <a:ext cx="8686800" cy="2508250"/>
        </p:xfrm>
        <a:graphic>
          <a:graphicData uri="http://schemas.openxmlformats.org/presentationml/2006/ole">
            <mc:AlternateContent xmlns:mc="http://schemas.openxmlformats.org/markup-compatibility/2006">
              <mc:Choice xmlns:v="urn:schemas-microsoft-com:vml" Requires="v">
                <p:oleObj spid="_x0000_s2107" name="Bitmap Image" r:id="rId4" imgW="5276190" imgH="1523810" progId="Paint.Picture">
                  <p:embed/>
                </p:oleObj>
              </mc:Choice>
              <mc:Fallback>
                <p:oleObj name="Bitmap Image" r:id="rId4" imgW="5276190" imgH="1523810"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189163"/>
                        <a:ext cx="8686800" cy="250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52" name="Text Box 4"/>
          <p:cNvSpPr txBox="1">
            <a:spLocks noChangeArrowheads="1"/>
          </p:cNvSpPr>
          <p:nvPr/>
        </p:nvSpPr>
        <p:spPr bwMode="auto">
          <a:xfrm>
            <a:off x="1812925" y="4841875"/>
            <a:ext cx="2898775" cy="457200"/>
          </a:xfrm>
          <a:prstGeom prst="rect">
            <a:avLst/>
          </a:prstGeom>
          <a:noFill/>
          <a:ln w="9525">
            <a:noFill/>
            <a:miter lim="800000"/>
            <a:headEnd/>
            <a:tailEnd/>
          </a:ln>
        </p:spPr>
        <p:txBody>
          <a:bodyPr wrap="none">
            <a:spAutoFit/>
          </a:bodyPr>
          <a:lstStyle/>
          <a:p>
            <a:r>
              <a:rPr lang="en-US"/>
              <a:t>Paraxis staining in red</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NOTES_FOOTER" val="1"/>
</p:tagLst>
</file>

<file path=ppt/tags/tag2.xml><?xml version="1.0" encoding="utf-8"?>
<p:tagLst xmlns:a="http://schemas.openxmlformats.org/drawingml/2006/main" xmlns:r="http://schemas.openxmlformats.org/officeDocument/2006/relationships" xmlns:p="http://schemas.openxmlformats.org/presentationml/2006/main">
  <p:tag name="IIW_NOTES_FOOTER" val="1"/>
</p:tagLst>
</file>

<file path=ppt/tags/tag3.xml><?xml version="1.0" encoding="utf-8"?>
<p:tagLst xmlns:a="http://schemas.openxmlformats.org/drawingml/2006/main" xmlns:r="http://schemas.openxmlformats.org/officeDocument/2006/relationships" xmlns:p="http://schemas.openxmlformats.org/presentationml/2006/main">
  <p:tag name="IIW_NOTES_FOOTER" val="1"/>
</p:tagLst>
</file>

<file path=ppt/tags/tag4.xml><?xml version="1.0" encoding="utf-8"?>
<p:tagLst xmlns:a="http://schemas.openxmlformats.org/drawingml/2006/main" xmlns:r="http://schemas.openxmlformats.org/officeDocument/2006/relationships" xmlns:p="http://schemas.openxmlformats.org/presentationml/2006/main">
  <p:tag name="IIW_NOTES_FOOTER" val="1"/>
</p:tagLst>
</file>

<file path=ppt/tags/tag5.xml><?xml version="1.0" encoding="utf-8"?>
<p:tagLst xmlns:a="http://schemas.openxmlformats.org/drawingml/2006/main" xmlns:r="http://schemas.openxmlformats.org/officeDocument/2006/relationships" xmlns:p="http://schemas.openxmlformats.org/presentationml/2006/main">
  <p:tag name="IIW_NOTES_FOOTER"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TotalTime>
  <Words>1275</Words>
  <Application>Microsoft Macintosh PowerPoint</Application>
  <PresentationFormat>On-screen Show (4:3)</PresentationFormat>
  <Paragraphs>112</Paragraphs>
  <Slides>35</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Default Design</vt:lpstr>
      <vt:lpstr>Bitmap Image</vt:lpstr>
      <vt:lpstr>PowerPoint Presentation</vt:lpstr>
      <vt:lpstr>PowerPoint Presentation</vt:lpstr>
      <vt:lpstr>PowerPoint Presentation</vt:lpstr>
      <vt:lpstr>Neural tube and somites </vt:lpstr>
      <vt:lpstr>14.3  Specification of somites</vt:lpstr>
      <vt:lpstr>PowerPoint Presentation</vt:lpstr>
      <vt:lpstr>PowerPoint Presentation</vt:lpstr>
      <vt:lpstr>Mesenchymal to Epithelial Transition from somitomere to somite </vt:lpstr>
      <vt:lpstr>Transition from somitomere to somite </vt:lpstr>
      <vt:lpstr>Transition from somitomere to somite </vt:lpstr>
      <vt:lpstr>  In Situ Ephrin A4 (blue) constitutes a possible cut site for somite formation </vt:lpstr>
      <vt:lpstr>Figure 12.9  Possible model of “clock and wavefront” somite specification</vt:lpstr>
      <vt:lpstr>Figure 12.9  Possible model of “clock and wavefront” somite specification</vt:lpstr>
      <vt:lpstr>14.9  Epithelialization and de-epithelialization in somites of a chick embryo</vt:lpstr>
      <vt:lpstr>The segmental plate mesoderm </vt:lpstr>
      <vt:lpstr>PowerPoint Presentation</vt:lpstr>
      <vt:lpstr>3)</vt:lpstr>
      <vt:lpstr>Diagram of a transverse section through the trunk of a chick embryo </vt:lpstr>
      <vt:lpstr>Diagram of a transverse section through the trunk of a chick embryo on days 24 </vt:lpstr>
      <vt:lpstr>Figure 12.12  Transverse section through the trunk of a chick embryo on days 2–4</vt:lpstr>
      <vt:lpstr>Figure 12.12  Transverse section through the trunk of a chick embryo on days 2–4</vt:lpstr>
      <vt:lpstr>Figure 12.13  Primaxial and abaxial domains of vertebrate mesoderm</vt:lpstr>
      <vt:lpstr>PowerPoint Presentation</vt:lpstr>
      <vt:lpstr> interactions in the patterning of the somite</vt:lpstr>
      <vt:lpstr>Conversion of myoblasts into muscles in culture </vt:lpstr>
      <vt:lpstr>PowerPoint Presentation</vt:lpstr>
      <vt:lpstr>Figure 12.18  Satellite cells and muscle growth</vt:lpstr>
      <vt:lpstr>Figure 12.18  Satellite cells and muscle growth</vt:lpstr>
      <vt:lpstr>Figure 12.18  Satellite cells and muscle growth</vt:lpstr>
      <vt:lpstr>Myotome derivatives of the mouse embryo </vt:lpstr>
      <vt:lpstr>Figure 17.24  Scleraxis is expressed in the progenitors of the tendons</vt:lpstr>
      <vt:lpstr>PowerPoint Presentation</vt:lpstr>
      <vt:lpstr>PowerPoint Presentation</vt:lpstr>
      <vt:lpstr>Figure 17.34  A loss-of-function mutation in the myostatin gene of whippets </vt:lpstr>
      <vt:lpstr>Conversion of myoblasts into muscles in culture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Mcdermott</dc:creator>
  <cp:lastModifiedBy>John McDermott</cp:lastModifiedBy>
  <cp:revision>66</cp:revision>
  <dcterms:created xsi:type="dcterms:W3CDTF">1601-01-01T00:00:00Z</dcterms:created>
  <dcterms:modified xsi:type="dcterms:W3CDTF">2017-03-02T16:25:52Z</dcterms:modified>
</cp:coreProperties>
</file>